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93" r:id="rId5"/>
    <p:sldId id="300" r:id="rId6"/>
    <p:sldId id="295" r:id="rId7"/>
    <p:sldId id="296" r:id="rId8"/>
    <p:sldId id="297" r:id="rId9"/>
    <p:sldId id="298" r:id="rId10"/>
    <p:sldId id="299" r:id="rId11"/>
    <p:sldId id="308" r:id="rId12"/>
    <p:sldId id="301" r:id="rId13"/>
    <p:sldId id="302" r:id="rId14"/>
    <p:sldId id="303" r:id="rId15"/>
    <p:sldId id="304" r:id="rId16"/>
    <p:sldId id="292" r:id="rId17"/>
    <p:sldId id="307" r:id="rId18"/>
    <p:sldId id="277" r:id="rId19"/>
    <p:sldId id="282" r:id="rId20"/>
    <p:sldId id="283" r:id="rId21"/>
    <p:sldId id="284" r:id="rId22"/>
    <p:sldId id="285" r:id="rId23"/>
    <p:sldId id="309" r:id="rId24"/>
    <p:sldId id="291" r:id="rId25"/>
    <p:sldId id="306" r:id="rId26"/>
    <p:sldId id="310" r:id="rId27"/>
    <p:sldId id="278" r:id="rId28"/>
    <p:sldId id="311" r:id="rId29"/>
    <p:sldId id="312" r:id="rId30"/>
    <p:sldId id="281" r:id="rId31"/>
    <p:sldId id="315" r:id="rId32"/>
    <p:sldId id="313" r:id="rId33"/>
    <p:sldId id="280" r:id="rId34"/>
    <p:sldId id="305" r:id="rId35"/>
    <p:sldId id="316" r:id="rId36"/>
    <p:sldId id="314" r:id="rId37"/>
    <p:sldId id="318" r:id="rId38"/>
    <p:sldId id="321" r:id="rId39"/>
    <p:sldId id="319" r:id="rId40"/>
    <p:sldId id="324" r:id="rId41"/>
    <p:sldId id="322" r:id="rId42"/>
    <p:sldId id="323" r:id="rId43"/>
    <p:sldId id="317" r:id="rId44"/>
    <p:sldId id="32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22"/>
  </p:normalViewPr>
  <p:slideViewPr>
    <p:cSldViewPr snapToGrid="0" snapToObjects="1">
      <p:cViewPr>
        <p:scale>
          <a:sx n="127" d="100"/>
          <a:sy n="127" d="100"/>
        </p:scale>
        <p:origin x="85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A169C-06F7-AF49-8BCF-D71C5252E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41467D-890F-B54A-A3FD-638CC215B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393DD-E7BB-2643-8F0B-AC2F0220E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B998B-BF1C-2040-8DC4-E2051BCF99B7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5B041-7798-4642-A3B9-6F3AAE05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876C3-D64C-DE40-AB16-98B18BC9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0034-FD1B-7946-BC20-10640FA7C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3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99287-6330-B24F-8DCE-E454B7E0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63B79E-BA76-B24E-B189-A6DBADF4C6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B6ADF-67BB-5746-B5B8-D55112693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B998B-BF1C-2040-8DC4-E2051BCF99B7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32CD3-11A0-F641-897B-C6F91770B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06186-FBA5-8940-B314-DE2245F3E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0034-FD1B-7946-BC20-10640FA7C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90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47453C-DD6D-524E-8E76-3E1376F88D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8493D1-EFA2-FE4A-B6DD-6C134530CD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4232B-1020-2D4F-84E5-81E6698CD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B998B-BF1C-2040-8DC4-E2051BCF99B7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C4178-ACA8-F84A-A94E-70BB19D0A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44F00-2B78-EB41-8AB4-77106809B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0034-FD1B-7946-BC20-10640FA7C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79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38B0A-52C6-134B-AC1C-DB0D8B1A3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4BF01-EF93-EE45-B04D-827E4899C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C5755-AF2C-D54F-B315-F7EBAE996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B998B-BF1C-2040-8DC4-E2051BCF99B7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5A84C-3506-AB4D-B27F-1AE73F4F4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9C411-48B5-2949-B267-1FBEAC17C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0034-FD1B-7946-BC20-10640FA7C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22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B769D-71C2-4C4F-928F-81BDFE5C0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BA86F-B2F9-4347-8B80-2AEFF5561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ED4E4-3376-6645-8CDD-D8127ED65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B998B-BF1C-2040-8DC4-E2051BCF99B7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46E65-8FA5-F845-9055-5D1C3FAEC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1F9-D964-F245-8FC2-FEE1E3348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0034-FD1B-7946-BC20-10640FA7C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41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5E5A4-12CE-DE4A-A6F1-B82D4CF9A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0C50D-5431-E04E-89AE-04843308EE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D5FC4-0901-D947-A5B0-54371B73A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5215F-9E5C-1B40-B442-3C0567CA4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B998B-BF1C-2040-8DC4-E2051BCF99B7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AA66F-46C7-1445-8FF6-09EF4199A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580E0-2125-C049-B437-27A7D2699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0034-FD1B-7946-BC20-10640FA7C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8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561B-DAB4-264E-8C1E-078B3E759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6124D-2D83-434E-AE6B-993A09958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40213-29AE-4848-B3BC-483C15F2F1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4E917-B710-4C4F-A790-38309AE92E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814F8C-4178-EF43-8C5B-4614121EF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F7421A-62ED-6448-83A1-C524CA27B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B998B-BF1C-2040-8DC4-E2051BCF99B7}" type="datetimeFigureOut">
              <a:rPr lang="en-US" smtClean="0"/>
              <a:t>2/8/20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6314EC-19B5-B541-AA9B-FB0B704C9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6770B-D7DE-2740-8690-6B29E6DE7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0034-FD1B-7946-BC20-10640FA7C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27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2CC9F-C608-2D48-9F1C-5023FDE6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6F4C86-4B5E-BF4F-8785-9DEDD823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B998B-BF1C-2040-8DC4-E2051BCF99B7}" type="datetimeFigureOut">
              <a:rPr lang="en-US" smtClean="0"/>
              <a:t>2/8/20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DCBECB-40B7-0849-8E4C-E256CE9B6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38EFB7-2998-0446-AE5B-8198189A0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0034-FD1B-7946-BC20-10640FA7C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59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F83D63-02F8-204F-B814-60811C7D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B998B-BF1C-2040-8DC4-E2051BCF99B7}" type="datetimeFigureOut">
              <a:rPr lang="en-US" smtClean="0"/>
              <a:t>2/8/20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440938-0E8F-AC4E-89D7-A0851C89F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86079-097E-194D-9C16-74EE51FE6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0034-FD1B-7946-BC20-10640FA7C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14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7DE0B-98BE-F348-B90B-1A062B091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77CCC-9AE8-0B4E-AD70-CDBED39F1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803A7-D56E-C84A-9719-A408BF498E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A4423-045F-8A45-A5B8-0C8FF5482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B998B-BF1C-2040-8DC4-E2051BCF99B7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2CFAB-3BCC-0048-A436-38E3C581B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489D-3C53-9D4F-B8C5-5A275C051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0034-FD1B-7946-BC20-10640FA7C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85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AC524-0E26-F84B-80F7-ADA1B8BA3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7290C6-3553-B341-9895-CF770B857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2AD5F-6138-4D45-B5DA-0BD5C1C1C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A37D5-4F6B-F64E-8A79-D840F35D8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B998B-BF1C-2040-8DC4-E2051BCF99B7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B9156-F8ED-374C-BBC4-7E9BE0488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ABF97-0A44-AE45-92A8-FCAB7C6C3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0034-FD1B-7946-BC20-10640FA7C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76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B0C39-79C9-9643-B6A1-9DA0FBD1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2C0A1-97B4-ED4D-9AAF-ECD652CD4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5D902-4ED7-A649-900B-A681F5B64E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B998B-BF1C-2040-8DC4-E2051BCF99B7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33373-B3BD-2F49-88CE-CC0B76206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0E6A5-14C0-BC4C-8EBB-A855C8086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A0034-FD1B-7946-BC20-10640FA7C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11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7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7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10.png"/><Relationship Id="rId4" Type="http://schemas.openxmlformats.org/officeDocument/2006/relationships/image" Target="../media/image3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4" Type="http://schemas.openxmlformats.org/officeDocument/2006/relationships/image" Target="../media/image42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4.png"/><Relationship Id="rId3" Type="http://schemas.openxmlformats.org/officeDocument/2006/relationships/image" Target="../media/image53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5.png"/><Relationship Id="rId10" Type="http://schemas.openxmlformats.org/officeDocument/2006/relationships/image" Target="../media/image61.png"/><Relationship Id="rId4" Type="http://schemas.openxmlformats.org/officeDocument/2006/relationships/image" Target="../media/image54.png"/><Relationship Id="rId9" Type="http://schemas.openxmlformats.org/officeDocument/2006/relationships/image" Target="../media/image56.png"/><Relationship Id="rId1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4.png"/><Relationship Id="rId3" Type="http://schemas.openxmlformats.org/officeDocument/2006/relationships/image" Target="../media/image53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5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4.png"/><Relationship Id="rId9" Type="http://schemas.openxmlformats.org/officeDocument/2006/relationships/image" Target="../media/image56.png"/><Relationship Id="rId1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4.png"/><Relationship Id="rId3" Type="http://schemas.openxmlformats.org/officeDocument/2006/relationships/image" Target="../media/image53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5.png"/><Relationship Id="rId10" Type="http://schemas.openxmlformats.org/officeDocument/2006/relationships/image" Target="../media/image61.png"/><Relationship Id="rId4" Type="http://schemas.openxmlformats.org/officeDocument/2006/relationships/image" Target="../media/image54.png"/><Relationship Id="rId9" Type="http://schemas.openxmlformats.org/officeDocument/2006/relationships/image" Target="../media/image56.png"/><Relationship Id="rId1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2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17" Type="http://schemas.openxmlformats.org/officeDocument/2006/relationships/image" Target="../media/image72.png"/><Relationship Id="rId2" Type="http://schemas.openxmlformats.org/officeDocument/2006/relationships/image" Target="../media/image67.tiff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4.png"/><Relationship Id="rId15" Type="http://schemas.openxmlformats.org/officeDocument/2006/relationships/image" Target="../media/image70.png"/><Relationship Id="rId10" Type="http://schemas.openxmlformats.org/officeDocument/2006/relationships/image" Target="../media/image61.png"/><Relationship Id="rId19" Type="http://schemas.openxmlformats.org/officeDocument/2006/relationships/image" Target="../media/image74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Relationship Id="rId1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2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17" Type="http://schemas.openxmlformats.org/officeDocument/2006/relationships/image" Target="../media/image72.png"/><Relationship Id="rId2" Type="http://schemas.openxmlformats.org/officeDocument/2006/relationships/image" Target="../media/image67.tiff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4.png"/><Relationship Id="rId15" Type="http://schemas.openxmlformats.org/officeDocument/2006/relationships/image" Target="../media/image70.png"/><Relationship Id="rId10" Type="http://schemas.openxmlformats.org/officeDocument/2006/relationships/image" Target="../media/image61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Relationship Id="rId1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79FDE8-D70E-9E47-9211-8ED679420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 and their Probability Distributions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E63427-F8B8-1C44-9A7D-4799063F1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Programming and Data Analysis for Modern Neuroscience</a:t>
            </a:r>
          </a:p>
          <a:p>
            <a:r>
              <a:rPr lang="en-US" dirty="0"/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351687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50C6-83D4-A54B-B583-5CAEF9F1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0763"/>
          </a:xfrm>
        </p:spPr>
        <p:txBody>
          <a:bodyPr>
            <a:normAutofit fontScale="90000"/>
          </a:bodyPr>
          <a:lstStyle/>
          <a:p>
            <a:r>
              <a:rPr lang="en-US" dirty="0"/>
              <a:t>Probability vs. Probability Density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283B8E-608C-FA4F-A8CB-01CB4367C0BB}"/>
              </a:ext>
            </a:extLst>
          </p:cNvPr>
          <p:cNvSpPr txBox="1"/>
          <p:nvPr/>
        </p:nvSpPr>
        <p:spPr>
          <a:xfrm rot="16200000">
            <a:off x="732776" y="2666823"/>
            <a:ext cx="1532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C8E18-EED9-894C-B900-0693862BED29}"/>
              </a:ext>
            </a:extLst>
          </p:cNvPr>
          <p:cNvGrpSpPr/>
          <p:nvPr/>
        </p:nvGrpSpPr>
        <p:grpSpPr>
          <a:xfrm>
            <a:off x="1858586" y="1706304"/>
            <a:ext cx="3380674" cy="2294065"/>
            <a:chOff x="2599996" y="1297463"/>
            <a:chExt cx="7101052" cy="2294065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317C440-BCF3-6946-8840-B68FBA9DC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9703" y="1297463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33C5996-BEE4-7346-A718-86BC3E461200}"/>
                </a:ext>
              </a:extLst>
            </p:cNvPr>
            <p:cNvSpPr/>
            <p:nvPr/>
          </p:nvSpPr>
          <p:spPr>
            <a:xfrm>
              <a:off x="3342999" y="2780278"/>
              <a:ext cx="861849" cy="806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13B88FD-F6B7-0F41-8F57-3C6ED0F070E4}"/>
                </a:ext>
              </a:extLst>
            </p:cNvPr>
            <p:cNvSpPr/>
            <p:nvPr/>
          </p:nvSpPr>
          <p:spPr>
            <a:xfrm>
              <a:off x="4870284" y="1421034"/>
              <a:ext cx="861849" cy="2170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84A9E7C-F7F0-924D-AAE8-5F7A8869DA6B}"/>
                </a:ext>
              </a:extLst>
            </p:cNvPr>
            <p:cNvSpPr/>
            <p:nvPr/>
          </p:nvSpPr>
          <p:spPr>
            <a:xfrm>
              <a:off x="6444261" y="3460492"/>
              <a:ext cx="861849" cy="126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5B0B6D-A2C7-0C40-913C-83CAA5627E7D}"/>
                </a:ext>
              </a:extLst>
            </p:cNvPr>
            <p:cNvSpPr/>
            <p:nvPr/>
          </p:nvSpPr>
          <p:spPr>
            <a:xfrm>
              <a:off x="7882310" y="2101056"/>
              <a:ext cx="861849" cy="14859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DB507A9-E5BD-754B-94E9-07E43EEA3892}"/>
                </a:ext>
              </a:extLst>
            </p:cNvPr>
            <p:cNvCxnSpPr>
              <a:cxnSpLocks/>
            </p:cNvCxnSpPr>
            <p:nvPr/>
          </p:nvCxnSpPr>
          <p:spPr>
            <a:xfrm>
              <a:off x="2599996" y="3587004"/>
              <a:ext cx="71010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06D699D-3C71-7D44-9F3F-96C06D1F0C6B}"/>
              </a:ext>
            </a:extLst>
          </p:cNvPr>
          <p:cNvSpPr txBox="1"/>
          <p:nvPr/>
        </p:nvSpPr>
        <p:spPr>
          <a:xfrm>
            <a:off x="2226767" y="4065397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F037E0-2F32-8C4D-ACB8-7B06735D27F1}"/>
              </a:ext>
            </a:extLst>
          </p:cNvPr>
          <p:cNvSpPr txBox="1"/>
          <p:nvPr/>
        </p:nvSpPr>
        <p:spPr>
          <a:xfrm>
            <a:off x="2945983" y="4065397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6C5D21-3805-6D42-9D59-37836893A983}"/>
              </a:ext>
            </a:extLst>
          </p:cNvPr>
          <p:cNvSpPr txBox="1"/>
          <p:nvPr/>
        </p:nvSpPr>
        <p:spPr>
          <a:xfrm>
            <a:off x="3701880" y="4065397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A13050-8D2F-4C4D-89DC-FCD9A600EC92}"/>
              </a:ext>
            </a:extLst>
          </p:cNvPr>
          <p:cNvSpPr txBox="1"/>
          <p:nvPr/>
        </p:nvSpPr>
        <p:spPr>
          <a:xfrm>
            <a:off x="4386508" y="4065397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8B057B-7BF4-6349-A6C8-0F9D1D23D9E7}"/>
              </a:ext>
            </a:extLst>
          </p:cNvPr>
          <p:cNvSpPr txBox="1"/>
          <p:nvPr/>
        </p:nvSpPr>
        <p:spPr>
          <a:xfrm>
            <a:off x="2565514" y="1058688"/>
            <a:ext cx="1568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Discrete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34CDC6-558E-3847-A158-F2A183976436}"/>
              </a:ext>
            </a:extLst>
          </p:cNvPr>
          <p:cNvSpPr txBox="1"/>
          <p:nvPr/>
        </p:nvSpPr>
        <p:spPr>
          <a:xfrm rot="16200000">
            <a:off x="5374967" y="2482157"/>
            <a:ext cx="2608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 Density </a:t>
            </a:r>
          </a:p>
          <a:p>
            <a:r>
              <a:rPr lang="en-US" sz="2400" dirty="0"/>
              <a:t>Function (</a:t>
            </a:r>
            <a:r>
              <a:rPr lang="en-US" sz="2400" b="1" dirty="0"/>
              <a:t>pdf</a:t>
            </a:r>
            <a:r>
              <a:rPr lang="en-US" sz="2400" dirty="0"/>
              <a:t>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70F09D-7FEA-4E43-BF64-410BC32DD0AD}"/>
              </a:ext>
            </a:extLst>
          </p:cNvPr>
          <p:cNvCxnSpPr>
            <a:cxnSpLocks/>
          </p:cNvCxnSpPr>
          <p:nvPr/>
        </p:nvCxnSpPr>
        <p:spPr>
          <a:xfrm flipV="1">
            <a:off x="7208605" y="1706304"/>
            <a:ext cx="0" cy="2289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A66BD59-19D8-234E-84FD-ADC258372165}"/>
              </a:ext>
            </a:extLst>
          </p:cNvPr>
          <p:cNvCxnSpPr>
            <a:cxnSpLocks/>
          </p:cNvCxnSpPr>
          <p:nvPr/>
        </p:nvCxnSpPr>
        <p:spPr>
          <a:xfrm>
            <a:off x="7199223" y="3995845"/>
            <a:ext cx="33806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644C65D-566B-834C-B86F-F476D33FB12B}"/>
              </a:ext>
            </a:extLst>
          </p:cNvPr>
          <p:cNvSpPr txBox="1"/>
          <p:nvPr/>
        </p:nvSpPr>
        <p:spPr>
          <a:xfrm>
            <a:off x="7696083" y="1058688"/>
            <a:ext cx="2126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Continuous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032AC0-F6B3-9045-8767-378775A7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486" y="1799466"/>
            <a:ext cx="3197970" cy="21616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B424B1-DFA3-9B4D-BF33-680836AE635B}"/>
                  </a:ext>
                </a:extLst>
              </p:cNvPr>
              <p:cNvSpPr txBox="1"/>
              <p:nvPr/>
            </p:nvSpPr>
            <p:spPr>
              <a:xfrm>
                <a:off x="2600577" y="5279889"/>
                <a:ext cx="17481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B424B1-DFA3-9B4D-BF33-680836AE6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577" y="5279889"/>
                <a:ext cx="174817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E76352-35DC-414F-9BE3-79FB630E3E8A}"/>
                  </a:ext>
                </a:extLst>
              </p:cNvPr>
              <p:cNvSpPr txBox="1"/>
              <p:nvPr/>
            </p:nvSpPr>
            <p:spPr>
              <a:xfrm>
                <a:off x="7591183" y="5151696"/>
                <a:ext cx="22318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E76352-35DC-414F-9BE3-79FB630E3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183" y="5151696"/>
                <a:ext cx="223182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F155D1BC-4E2E-E24E-AC30-EF81F57DF36D}"/>
              </a:ext>
            </a:extLst>
          </p:cNvPr>
          <p:cNvSpPr txBox="1"/>
          <p:nvPr/>
        </p:nvSpPr>
        <p:spPr>
          <a:xfrm>
            <a:off x="1243801" y="4065396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  <a:r>
              <a:rPr lang="en-US" sz="3200" dirty="0">
                <a:sym typeface="Wingdings" pitchFamily="2" charset="2"/>
              </a:rPr>
              <a:t></a:t>
            </a:r>
            <a:endParaRPr lang="en-US" sz="3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2274B-549E-0845-87EB-DC5B58825CF3}"/>
              </a:ext>
            </a:extLst>
          </p:cNvPr>
          <p:cNvSpPr txBox="1"/>
          <p:nvPr/>
        </p:nvSpPr>
        <p:spPr>
          <a:xfrm>
            <a:off x="8059432" y="3954617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X=a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55B493E-1818-0D48-82C1-C4A98740E6C5}"/>
              </a:ext>
            </a:extLst>
          </p:cNvPr>
          <p:cNvCxnSpPr>
            <a:cxnSpLocks/>
            <a:endCxn id="24" idx="0"/>
          </p:cNvCxnSpPr>
          <p:nvPr/>
        </p:nvCxnSpPr>
        <p:spPr>
          <a:xfrm flipH="1" flipV="1">
            <a:off x="3144581" y="1829875"/>
            <a:ext cx="512412" cy="345001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11CA3B-ED13-4442-8B34-E2ECF17F4521}"/>
              </a:ext>
            </a:extLst>
          </p:cNvPr>
          <p:cNvCxnSpPr/>
          <p:nvPr/>
        </p:nvCxnSpPr>
        <p:spPr>
          <a:xfrm>
            <a:off x="1867968" y="1829875"/>
            <a:ext cx="3136518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D70E4C4-E604-AF4A-86EF-4D8E6880CD04}"/>
              </a:ext>
            </a:extLst>
          </p:cNvPr>
          <p:cNvCxnSpPr>
            <a:cxnSpLocks/>
          </p:cNvCxnSpPr>
          <p:nvPr/>
        </p:nvCxnSpPr>
        <p:spPr>
          <a:xfrm>
            <a:off x="8445330" y="1706304"/>
            <a:ext cx="0" cy="2246169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CC63B23-C620-124C-909C-7990F0EC08C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8459542" y="4448590"/>
            <a:ext cx="247556" cy="7031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ultiply 2">
            <a:extLst>
              <a:ext uri="{FF2B5EF4-FFF2-40B4-BE49-F238E27FC236}">
                <a16:creationId xmlns:a16="http://schemas.microsoft.com/office/drawing/2014/main" id="{173E3C97-0D3F-CD4C-93B4-F7EEFFE74232}"/>
              </a:ext>
            </a:extLst>
          </p:cNvPr>
          <p:cNvSpPr/>
          <p:nvPr/>
        </p:nvSpPr>
        <p:spPr>
          <a:xfrm>
            <a:off x="7743737" y="4357783"/>
            <a:ext cx="2231828" cy="2231828"/>
          </a:xfrm>
          <a:prstGeom prst="mathMultiply">
            <a:avLst/>
          </a:prstGeom>
          <a:solidFill>
            <a:srgbClr val="FF0000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F6EE734-42A1-F143-9EFD-1A8C3D3F5329}"/>
              </a:ext>
            </a:extLst>
          </p:cNvPr>
          <p:cNvCxnSpPr>
            <a:cxnSpLocks/>
            <a:endCxn id="7" idx="6"/>
          </p:cNvCxnSpPr>
          <p:nvPr/>
        </p:nvCxnSpPr>
        <p:spPr>
          <a:xfrm>
            <a:off x="7243486" y="2229405"/>
            <a:ext cx="1287722" cy="11677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24E6563-8E02-F846-95BB-F9F0CA87A61A}"/>
              </a:ext>
            </a:extLst>
          </p:cNvPr>
          <p:cNvSpPr/>
          <p:nvPr/>
        </p:nvSpPr>
        <p:spPr>
          <a:xfrm>
            <a:off x="8348328" y="2148659"/>
            <a:ext cx="182880" cy="1848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4A3A49-8125-274A-AD10-E349D1AFFC86}"/>
                  </a:ext>
                </a:extLst>
              </p:cNvPr>
              <p:cNvSpPr txBox="1"/>
              <p:nvPr/>
            </p:nvSpPr>
            <p:spPr>
              <a:xfrm>
                <a:off x="9724156" y="1996849"/>
                <a:ext cx="20969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𝑝𝑑𝑓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4A3A49-8125-274A-AD10-E349D1AFF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4156" y="1996849"/>
                <a:ext cx="2096921" cy="523220"/>
              </a:xfrm>
              <a:prstGeom prst="rect">
                <a:avLst/>
              </a:prstGeom>
              <a:blipFill>
                <a:blip r:embed="rId5"/>
                <a:stretch>
                  <a:fillRect l="-120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88A57BF-6474-C94B-8D85-C39E7E4FD46E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8562152" y="2236731"/>
            <a:ext cx="1162004" cy="2172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965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50C6-83D4-A54B-B583-5CAEF9F1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0763"/>
          </a:xfrm>
        </p:spPr>
        <p:txBody>
          <a:bodyPr>
            <a:normAutofit fontScale="90000"/>
          </a:bodyPr>
          <a:lstStyle/>
          <a:p>
            <a:r>
              <a:rPr lang="en-US" dirty="0"/>
              <a:t>Probability Mass Function (</a:t>
            </a:r>
            <a:r>
              <a:rPr lang="en-US" i="1" dirty="0" err="1"/>
              <a:t>pmf</a:t>
            </a:r>
            <a:r>
              <a:rPr lang="en-US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283B8E-608C-FA4F-A8CB-01CB4367C0BB}"/>
              </a:ext>
            </a:extLst>
          </p:cNvPr>
          <p:cNvSpPr txBox="1"/>
          <p:nvPr/>
        </p:nvSpPr>
        <p:spPr>
          <a:xfrm rot="16200000">
            <a:off x="192034" y="2482157"/>
            <a:ext cx="2252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 Mass</a:t>
            </a:r>
          </a:p>
          <a:p>
            <a:r>
              <a:rPr lang="en-US" sz="2400" dirty="0"/>
              <a:t>Function (</a:t>
            </a:r>
            <a:r>
              <a:rPr lang="en-US" sz="2400" b="1" i="1" dirty="0" err="1"/>
              <a:t>pmf</a:t>
            </a:r>
            <a:r>
              <a:rPr lang="en-US" sz="2400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C8E18-EED9-894C-B900-0693862BED29}"/>
              </a:ext>
            </a:extLst>
          </p:cNvPr>
          <p:cNvGrpSpPr/>
          <p:nvPr/>
        </p:nvGrpSpPr>
        <p:grpSpPr>
          <a:xfrm>
            <a:off x="1858586" y="1706304"/>
            <a:ext cx="3380674" cy="2294065"/>
            <a:chOff x="2599996" y="1297463"/>
            <a:chExt cx="7101052" cy="2294065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317C440-BCF3-6946-8840-B68FBA9DC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9703" y="1297463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33C5996-BEE4-7346-A718-86BC3E461200}"/>
                </a:ext>
              </a:extLst>
            </p:cNvPr>
            <p:cNvSpPr/>
            <p:nvPr/>
          </p:nvSpPr>
          <p:spPr>
            <a:xfrm>
              <a:off x="3342999" y="2780278"/>
              <a:ext cx="861849" cy="806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13B88FD-F6B7-0F41-8F57-3C6ED0F070E4}"/>
                </a:ext>
              </a:extLst>
            </p:cNvPr>
            <p:cNvSpPr/>
            <p:nvPr/>
          </p:nvSpPr>
          <p:spPr>
            <a:xfrm>
              <a:off x="4870284" y="1421034"/>
              <a:ext cx="861849" cy="2170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84A9E7C-F7F0-924D-AAE8-5F7A8869DA6B}"/>
                </a:ext>
              </a:extLst>
            </p:cNvPr>
            <p:cNvSpPr/>
            <p:nvPr/>
          </p:nvSpPr>
          <p:spPr>
            <a:xfrm>
              <a:off x="6444261" y="3460492"/>
              <a:ext cx="861849" cy="126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5B0B6D-A2C7-0C40-913C-83CAA5627E7D}"/>
                </a:ext>
              </a:extLst>
            </p:cNvPr>
            <p:cNvSpPr/>
            <p:nvPr/>
          </p:nvSpPr>
          <p:spPr>
            <a:xfrm>
              <a:off x="7882310" y="2101056"/>
              <a:ext cx="861849" cy="14859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DB507A9-E5BD-754B-94E9-07E43EEA3892}"/>
                </a:ext>
              </a:extLst>
            </p:cNvPr>
            <p:cNvCxnSpPr>
              <a:cxnSpLocks/>
            </p:cNvCxnSpPr>
            <p:nvPr/>
          </p:nvCxnSpPr>
          <p:spPr>
            <a:xfrm>
              <a:off x="2599996" y="3587004"/>
              <a:ext cx="71010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06D699D-3C71-7D44-9F3F-96C06D1F0C6B}"/>
              </a:ext>
            </a:extLst>
          </p:cNvPr>
          <p:cNvSpPr txBox="1"/>
          <p:nvPr/>
        </p:nvSpPr>
        <p:spPr>
          <a:xfrm>
            <a:off x="2226767" y="4065397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F037E0-2F32-8C4D-ACB8-7B06735D27F1}"/>
              </a:ext>
            </a:extLst>
          </p:cNvPr>
          <p:cNvSpPr txBox="1"/>
          <p:nvPr/>
        </p:nvSpPr>
        <p:spPr>
          <a:xfrm>
            <a:off x="2945983" y="4065397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6C5D21-3805-6D42-9D59-37836893A983}"/>
              </a:ext>
            </a:extLst>
          </p:cNvPr>
          <p:cNvSpPr txBox="1"/>
          <p:nvPr/>
        </p:nvSpPr>
        <p:spPr>
          <a:xfrm>
            <a:off x="3701880" y="4065397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A13050-8D2F-4C4D-89DC-FCD9A600EC92}"/>
              </a:ext>
            </a:extLst>
          </p:cNvPr>
          <p:cNvSpPr txBox="1"/>
          <p:nvPr/>
        </p:nvSpPr>
        <p:spPr>
          <a:xfrm>
            <a:off x="4386508" y="4065397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8B057B-7BF4-6349-A6C8-0F9D1D23D9E7}"/>
              </a:ext>
            </a:extLst>
          </p:cNvPr>
          <p:cNvSpPr txBox="1"/>
          <p:nvPr/>
        </p:nvSpPr>
        <p:spPr>
          <a:xfrm>
            <a:off x="2565514" y="1058688"/>
            <a:ext cx="1568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Discrete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34CDC6-558E-3847-A158-F2A183976436}"/>
              </a:ext>
            </a:extLst>
          </p:cNvPr>
          <p:cNvSpPr txBox="1"/>
          <p:nvPr/>
        </p:nvSpPr>
        <p:spPr>
          <a:xfrm rot="16200000">
            <a:off x="5374967" y="2482157"/>
            <a:ext cx="2608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 Density </a:t>
            </a:r>
          </a:p>
          <a:p>
            <a:r>
              <a:rPr lang="en-US" sz="2400" dirty="0"/>
              <a:t>Function (</a:t>
            </a:r>
            <a:r>
              <a:rPr lang="en-US" sz="2400" b="1" i="1" dirty="0"/>
              <a:t>pdf</a:t>
            </a:r>
            <a:r>
              <a:rPr lang="en-US" sz="2400" dirty="0"/>
              <a:t>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70F09D-7FEA-4E43-BF64-410BC32DD0AD}"/>
              </a:ext>
            </a:extLst>
          </p:cNvPr>
          <p:cNvCxnSpPr>
            <a:cxnSpLocks/>
          </p:cNvCxnSpPr>
          <p:nvPr/>
        </p:nvCxnSpPr>
        <p:spPr>
          <a:xfrm flipV="1">
            <a:off x="7208605" y="1706304"/>
            <a:ext cx="0" cy="2289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A66BD59-19D8-234E-84FD-ADC258372165}"/>
              </a:ext>
            </a:extLst>
          </p:cNvPr>
          <p:cNvCxnSpPr>
            <a:cxnSpLocks/>
          </p:cNvCxnSpPr>
          <p:nvPr/>
        </p:nvCxnSpPr>
        <p:spPr>
          <a:xfrm>
            <a:off x="7199223" y="3995845"/>
            <a:ext cx="33806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644C65D-566B-834C-B86F-F476D33FB12B}"/>
              </a:ext>
            </a:extLst>
          </p:cNvPr>
          <p:cNvSpPr txBox="1"/>
          <p:nvPr/>
        </p:nvSpPr>
        <p:spPr>
          <a:xfrm>
            <a:off x="7696083" y="1058688"/>
            <a:ext cx="2126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Continuous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032AC0-F6B3-9045-8767-378775A7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486" y="1799466"/>
            <a:ext cx="3197970" cy="216160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155D1BC-4E2E-E24E-AC30-EF81F57DF36D}"/>
              </a:ext>
            </a:extLst>
          </p:cNvPr>
          <p:cNvSpPr txBox="1"/>
          <p:nvPr/>
        </p:nvSpPr>
        <p:spPr>
          <a:xfrm>
            <a:off x="1243801" y="4065396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  <a:r>
              <a:rPr lang="en-US" sz="3200" dirty="0">
                <a:sym typeface="Wingdings" pitchFamily="2" charset="2"/>
              </a:rPr>
              <a:t></a:t>
            </a:r>
            <a:endParaRPr lang="en-US" sz="3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2274B-549E-0845-87EB-DC5B58825CF3}"/>
              </a:ext>
            </a:extLst>
          </p:cNvPr>
          <p:cNvSpPr txBox="1"/>
          <p:nvPr/>
        </p:nvSpPr>
        <p:spPr>
          <a:xfrm>
            <a:off x="8642234" y="3954617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6A52DF-4A4C-794F-9EED-77EDBF1590CD}"/>
              </a:ext>
            </a:extLst>
          </p:cNvPr>
          <p:cNvSpPr txBox="1"/>
          <p:nvPr/>
        </p:nvSpPr>
        <p:spPr>
          <a:xfrm>
            <a:off x="1243801" y="5101794"/>
            <a:ext cx="90609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A discrete probability distribution is referred to as a probability mass function (</a:t>
            </a:r>
            <a:r>
              <a:rPr lang="en-US" sz="3200" i="1" dirty="0" err="1">
                <a:solidFill>
                  <a:schemeClr val="accent1"/>
                </a:solidFill>
              </a:rPr>
              <a:t>pmf</a:t>
            </a:r>
            <a:r>
              <a:rPr lang="en-US" sz="3200" dirty="0">
                <a:solidFill>
                  <a:schemeClr val="accent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993865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50C6-83D4-A54B-B583-5CAEF9F1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0763"/>
          </a:xfrm>
        </p:spPr>
        <p:txBody>
          <a:bodyPr>
            <a:normAutofit fontScale="90000"/>
          </a:bodyPr>
          <a:lstStyle/>
          <a:p>
            <a:r>
              <a:rPr lang="en-US" dirty="0"/>
              <a:t>Cumulative Density Function (</a:t>
            </a:r>
            <a:r>
              <a:rPr lang="en-US" i="1" dirty="0" err="1"/>
              <a:t>cdf</a:t>
            </a:r>
            <a:r>
              <a:rPr lang="en-US" dirty="0"/>
              <a:t>)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DFE5D35-F8FE-2C41-8D50-728BC1BE722D}"/>
              </a:ext>
            </a:extLst>
          </p:cNvPr>
          <p:cNvGrpSpPr/>
          <p:nvPr/>
        </p:nvGrpSpPr>
        <p:grpSpPr>
          <a:xfrm>
            <a:off x="2477911" y="1522237"/>
            <a:ext cx="7032978" cy="4835172"/>
            <a:chOff x="2579511" y="1657703"/>
            <a:chExt cx="7032978" cy="4835172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49226C2-E650-9C46-A7D9-5B0748E5C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9511" y="1657703"/>
              <a:ext cx="7032978" cy="4835172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54D873-A135-4647-90E8-E8BC175D8B3E}"/>
                </a:ext>
              </a:extLst>
            </p:cNvPr>
            <p:cNvCxnSpPr/>
            <p:nvPr/>
          </p:nvCxnSpPr>
          <p:spPr>
            <a:xfrm>
              <a:off x="8139289" y="1896533"/>
              <a:ext cx="0" cy="380435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652994-C2ED-9442-B6FE-55600FF60B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94134" y="3668889"/>
              <a:ext cx="79022" cy="327377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232439-274F-7C49-820C-03F806F9AFF1}"/>
                </a:ext>
              </a:extLst>
            </p:cNvPr>
            <p:cNvCxnSpPr/>
            <p:nvPr/>
          </p:nvCxnSpPr>
          <p:spPr>
            <a:xfrm flipV="1">
              <a:off x="8545689" y="2562578"/>
              <a:ext cx="0" cy="3138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A883D28-906D-5245-B712-2D9F7B6235C8}"/>
                </a:ext>
              </a:extLst>
            </p:cNvPr>
            <p:cNvCxnSpPr>
              <a:cxnSpLocks/>
            </p:cNvCxnSpPr>
            <p:nvPr/>
          </p:nvCxnSpPr>
          <p:spPr>
            <a:xfrm>
              <a:off x="6908800" y="2562578"/>
              <a:ext cx="1636889" cy="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E12F8A1-D8D8-2644-9ACA-C3E3AF1FD6C0}"/>
                </a:ext>
              </a:extLst>
            </p:cNvPr>
            <p:cNvSpPr txBox="1"/>
            <p:nvPr/>
          </p:nvSpPr>
          <p:spPr>
            <a:xfrm>
              <a:off x="5395905" y="2377912"/>
              <a:ext cx="620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area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3F0CC9B-0031-8943-8AA1-49EC8A492E4C}"/>
                </a:ext>
              </a:extLst>
            </p:cNvPr>
            <p:cNvCxnSpPr/>
            <p:nvPr/>
          </p:nvCxnSpPr>
          <p:spPr>
            <a:xfrm>
              <a:off x="5994339" y="2562578"/>
              <a:ext cx="88059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82FDB0B-5737-C941-B16A-6664E49B8C43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 flipH="1">
              <a:off x="4639734" y="2747244"/>
              <a:ext cx="1066609" cy="1363513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5164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50C6-83D4-A54B-B583-5CAEF9F1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0763"/>
          </a:xfrm>
        </p:spPr>
        <p:txBody>
          <a:bodyPr>
            <a:normAutofit fontScale="90000"/>
          </a:bodyPr>
          <a:lstStyle/>
          <a:p>
            <a:r>
              <a:rPr lang="en-US" dirty="0"/>
              <a:t>Survival Function = 1 - </a:t>
            </a:r>
            <a:r>
              <a:rPr lang="en-US" i="1" dirty="0" err="1"/>
              <a:t>cdf</a:t>
            </a:r>
            <a:endParaRPr lang="en-US" i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64A94D-C6EA-6242-BD04-BFB3AFFF50EB}"/>
              </a:ext>
            </a:extLst>
          </p:cNvPr>
          <p:cNvGrpSpPr/>
          <p:nvPr/>
        </p:nvGrpSpPr>
        <p:grpSpPr>
          <a:xfrm>
            <a:off x="2477911" y="1522237"/>
            <a:ext cx="7032978" cy="4835172"/>
            <a:chOff x="2579511" y="1657703"/>
            <a:chExt cx="7032978" cy="483517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E081D88-43DF-1942-B204-F32DA47D7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9511" y="1657703"/>
              <a:ext cx="7032978" cy="4835172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6D3A052-1420-4041-A96B-1006AECEEF62}"/>
                </a:ext>
              </a:extLst>
            </p:cNvPr>
            <p:cNvCxnSpPr/>
            <p:nvPr/>
          </p:nvCxnSpPr>
          <p:spPr>
            <a:xfrm>
              <a:off x="8139289" y="1896533"/>
              <a:ext cx="0" cy="380435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B084BF0-FCAD-A846-A5B8-9293D3F8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94134" y="3668889"/>
              <a:ext cx="79022" cy="327377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9A61859-D8A2-954D-8CCB-707F16116BC9}"/>
                </a:ext>
              </a:extLst>
            </p:cNvPr>
            <p:cNvCxnSpPr/>
            <p:nvPr/>
          </p:nvCxnSpPr>
          <p:spPr>
            <a:xfrm flipV="1">
              <a:off x="8545689" y="2562578"/>
              <a:ext cx="0" cy="3138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B2C3542-5F3C-6E42-98F7-BC44C27BACD2}"/>
                </a:ext>
              </a:extLst>
            </p:cNvPr>
            <p:cNvCxnSpPr>
              <a:cxnSpLocks/>
            </p:cNvCxnSpPr>
            <p:nvPr/>
          </p:nvCxnSpPr>
          <p:spPr>
            <a:xfrm>
              <a:off x="6908800" y="2562578"/>
              <a:ext cx="1636889" cy="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09C337-F085-064B-ACD9-FA5B9C93A30D}"/>
                </a:ext>
              </a:extLst>
            </p:cNvPr>
            <p:cNvSpPr txBox="1"/>
            <p:nvPr/>
          </p:nvSpPr>
          <p:spPr>
            <a:xfrm>
              <a:off x="5395905" y="2377912"/>
              <a:ext cx="620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area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B0D67B7-37B7-F44D-A650-96B373C5BC1C}"/>
                </a:ext>
              </a:extLst>
            </p:cNvPr>
            <p:cNvCxnSpPr/>
            <p:nvPr/>
          </p:nvCxnSpPr>
          <p:spPr>
            <a:xfrm>
              <a:off x="5994339" y="2562578"/>
              <a:ext cx="88059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810E60C-4D39-314B-A42B-21A062C446C9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flipH="1">
              <a:off x="4639734" y="2747244"/>
              <a:ext cx="1066609" cy="1363513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8B3E4F2-6A6C-6B4D-A4AA-3D4473F569B1}"/>
              </a:ext>
            </a:extLst>
          </p:cNvPr>
          <p:cNvSpPr txBox="1"/>
          <p:nvPr/>
        </p:nvSpPr>
        <p:spPr>
          <a:xfrm>
            <a:off x="8808876" y="1906195"/>
            <a:ext cx="90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SF(x=1)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4A5787-7A6A-4747-99CB-5BA42569F720}"/>
              </a:ext>
            </a:extLst>
          </p:cNvPr>
          <p:cNvCxnSpPr>
            <a:cxnSpLocks/>
          </p:cNvCxnSpPr>
          <p:nvPr/>
        </p:nvCxnSpPr>
        <p:spPr>
          <a:xfrm flipH="1">
            <a:off x="5270191" y="2003306"/>
            <a:ext cx="3173898" cy="333245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>
            <a:extLst>
              <a:ext uri="{FF2B5EF4-FFF2-40B4-BE49-F238E27FC236}">
                <a16:creationId xmlns:a16="http://schemas.microsoft.com/office/drawing/2014/main" id="{576D40B6-AA8E-674F-841A-FC44613656FE}"/>
              </a:ext>
            </a:extLst>
          </p:cNvPr>
          <p:cNvSpPr/>
          <p:nvPr/>
        </p:nvSpPr>
        <p:spPr>
          <a:xfrm>
            <a:off x="8562055" y="2453239"/>
            <a:ext cx="158769" cy="3067997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F71B4E5A-BAED-4D49-8193-18FE6A075090}"/>
              </a:ext>
            </a:extLst>
          </p:cNvPr>
          <p:cNvSpPr/>
          <p:nvPr/>
        </p:nvSpPr>
        <p:spPr>
          <a:xfrm>
            <a:off x="8562055" y="1761067"/>
            <a:ext cx="158766" cy="659588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C877F5-6C1A-B742-AAB4-70AB85C76CCF}"/>
              </a:ext>
            </a:extLst>
          </p:cNvPr>
          <p:cNvSpPr txBox="1"/>
          <p:nvPr/>
        </p:nvSpPr>
        <p:spPr>
          <a:xfrm>
            <a:off x="8850811" y="3790625"/>
            <a:ext cx="107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CDF(x=1)</a:t>
            </a:r>
          </a:p>
        </p:txBody>
      </p:sp>
    </p:spTree>
    <p:extLst>
      <p:ext uri="{BB962C8B-B14F-4D97-AF65-F5344CB8AC3E}">
        <p14:creationId xmlns:p14="http://schemas.microsoft.com/office/powerpoint/2010/main" val="4065414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5250C6-83D4-A54B-B583-5CAEF9F14AD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4707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Mean or Expected Value 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 </a:t>
                </a:r>
                <a:r>
                  <a:rPr lang="en-US" dirty="0"/>
                  <a:t>of a Random Variable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5250C6-83D4-A54B-B583-5CAEF9F14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470763"/>
              </a:xfrm>
              <a:blipFill>
                <a:blip r:embed="rId2"/>
                <a:stretch>
                  <a:fillRect l="-2051" t="-50000" b="-7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1283B8E-608C-FA4F-A8CB-01CB4367C0BB}"/>
              </a:ext>
            </a:extLst>
          </p:cNvPr>
          <p:cNvSpPr txBox="1"/>
          <p:nvPr/>
        </p:nvSpPr>
        <p:spPr>
          <a:xfrm rot="16200000">
            <a:off x="732776" y="2666823"/>
            <a:ext cx="1532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C8E18-EED9-894C-B900-0693862BED29}"/>
              </a:ext>
            </a:extLst>
          </p:cNvPr>
          <p:cNvGrpSpPr/>
          <p:nvPr/>
        </p:nvGrpSpPr>
        <p:grpSpPr>
          <a:xfrm>
            <a:off x="1858586" y="1706304"/>
            <a:ext cx="3380674" cy="2294065"/>
            <a:chOff x="2599996" y="1297463"/>
            <a:chExt cx="7101052" cy="2294065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317C440-BCF3-6946-8840-B68FBA9DC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9703" y="1297463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33C5996-BEE4-7346-A718-86BC3E461200}"/>
                </a:ext>
              </a:extLst>
            </p:cNvPr>
            <p:cNvSpPr/>
            <p:nvPr/>
          </p:nvSpPr>
          <p:spPr>
            <a:xfrm>
              <a:off x="3342999" y="2780278"/>
              <a:ext cx="861849" cy="806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13B88FD-F6B7-0F41-8F57-3C6ED0F070E4}"/>
                </a:ext>
              </a:extLst>
            </p:cNvPr>
            <p:cNvSpPr/>
            <p:nvPr/>
          </p:nvSpPr>
          <p:spPr>
            <a:xfrm>
              <a:off x="4870284" y="1421034"/>
              <a:ext cx="861849" cy="2170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84A9E7C-F7F0-924D-AAE8-5F7A8869DA6B}"/>
                </a:ext>
              </a:extLst>
            </p:cNvPr>
            <p:cNvSpPr/>
            <p:nvPr/>
          </p:nvSpPr>
          <p:spPr>
            <a:xfrm>
              <a:off x="6444261" y="3460492"/>
              <a:ext cx="861849" cy="126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5B0B6D-A2C7-0C40-913C-83CAA5627E7D}"/>
                </a:ext>
              </a:extLst>
            </p:cNvPr>
            <p:cNvSpPr/>
            <p:nvPr/>
          </p:nvSpPr>
          <p:spPr>
            <a:xfrm>
              <a:off x="7882310" y="2101056"/>
              <a:ext cx="861849" cy="14859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DB507A9-E5BD-754B-94E9-07E43EEA3892}"/>
                </a:ext>
              </a:extLst>
            </p:cNvPr>
            <p:cNvCxnSpPr>
              <a:cxnSpLocks/>
            </p:cNvCxnSpPr>
            <p:nvPr/>
          </p:nvCxnSpPr>
          <p:spPr>
            <a:xfrm>
              <a:off x="2599996" y="3587004"/>
              <a:ext cx="71010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06D699D-3C71-7D44-9F3F-96C06D1F0C6B}"/>
              </a:ext>
            </a:extLst>
          </p:cNvPr>
          <p:cNvSpPr txBox="1"/>
          <p:nvPr/>
        </p:nvSpPr>
        <p:spPr>
          <a:xfrm>
            <a:off x="2226767" y="4065397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F037E0-2F32-8C4D-ACB8-7B06735D27F1}"/>
              </a:ext>
            </a:extLst>
          </p:cNvPr>
          <p:cNvSpPr txBox="1"/>
          <p:nvPr/>
        </p:nvSpPr>
        <p:spPr>
          <a:xfrm>
            <a:off x="2945983" y="4065397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6C5D21-3805-6D42-9D59-37836893A983}"/>
              </a:ext>
            </a:extLst>
          </p:cNvPr>
          <p:cNvSpPr txBox="1"/>
          <p:nvPr/>
        </p:nvSpPr>
        <p:spPr>
          <a:xfrm>
            <a:off x="3701880" y="4065397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A13050-8D2F-4C4D-89DC-FCD9A600EC92}"/>
              </a:ext>
            </a:extLst>
          </p:cNvPr>
          <p:cNvSpPr txBox="1"/>
          <p:nvPr/>
        </p:nvSpPr>
        <p:spPr>
          <a:xfrm>
            <a:off x="4386508" y="4065397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8B057B-7BF4-6349-A6C8-0F9D1D23D9E7}"/>
              </a:ext>
            </a:extLst>
          </p:cNvPr>
          <p:cNvSpPr txBox="1"/>
          <p:nvPr/>
        </p:nvSpPr>
        <p:spPr>
          <a:xfrm>
            <a:off x="2565514" y="1058688"/>
            <a:ext cx="1568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Discrete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34CDC6-558E-3847-A158-F2A183976436}"/>
              </a:ext>
            </a:extLst>
          </p:cNvPr>
          <p:cNvSpPr txBox="1"/>
          <p:nvPr/>
        </p:nvSpPr>
        <p:spPr>
          <a:xfrm rot="16200000">
            <a:off x="5374967" y="2482157"/>
            <a:ext cx="2608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 Density </a:t>
            </a:r>
          </a:p>
          <a:p>
            <a:r>
              <a:rPr lang="en-US" sz="2400" dirty="0"/>
              <a:t>Function (</a:t>
            </a:r>
            <a:r>
              <a:rPr lang="en-US" sz="2400" b="1" dirty="0"/>
              <a:t>pdf</a:t>
            </a:r>
            <a:r>
              <a:rPr lang="en-US" sz="2400" dirty="0"/>
              <a:t>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70F09D-7FEA-4E43-BF64-410BC32DD0AD}"/>
              </a:ext>
            </a:extLst>
          </p:cNvPr>
          <p:cNvCxnSpPr>
            <a:cxnSpLocks/>
          </p:cNvCxnSpPr>
          <p:nvPr/>
        </p:nvCxnSpPr>
        <p:spPr>
          <a:xfrm flipV="1">
            <a:off x="7208605" y="1706304"/>
            <a:ext cx="0" cy="2289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A66BD59-19D8-234E-84FD-ADC258372165}"/>
              </a:ext>
            </a:extLst>
          </p:cNvPr>
          <p:cNvCxnSpPr>
            <a:cxnSpLocks/>
          </p:cNvCxnSpPr>
          <p:nvPr/>
        </p:nvCxnSpPr>
        <p:spPr>
          <a:xfrm>
            <a:off x="7199223" y="3995845"/>
            <a:ext cx="33806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644C65D-566B-834C-B86F-F476D33FB12B}"/>
              </a:ext>
            </a:extLst>
          </p:cNvPr>
          <p:cNvSpPr txBox="1"/>
          <p:nvPr/>
        </p:nvSpPr>
        <p:spPr>
          <a:xfrm>
            <a:off x="7696083" y="1058688"/>
            <a:ext cx="2126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Continuous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032AC0-F6B3-9045-8767-378775A76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486" y="1799466"/>
            <a:ext cx="3197970" cy="21616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E76352-35DC-414F-9BE3-79FB630E3E8A}"/>
                  </a:ext>
                </a:extLst>
              </p:cNvPr>
              <p:cNvSpPr txBox="1"/>
              <p:nvPr/>
            </p:nvSpPr>
            <p:spPr>
              <a:xfrm>
                <a:off x="2176079" y="5005377"/>
                <a:ext cx="2745688" cy="11355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E76352-35DC-414F-9BE3-79FB630E3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079" y="5005377"/>
                <a:ext cx="2745688" cy="1135567"/>
              </a:xfrm>
              <a:prstGeom prst="rect">
                <a:avLst/>
              </a:prstGeom>
              <a:blipFill>
                <a:blip r:embed="rId4"/>
                <a:stretch>
                  <a:fillRect l="-18807" t="-128571" b="-180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F155D1BC-4E2E-E24E-AC30-EF81F57DF36D}"/>
              </a:ext>
            </a:extLst>
          </p:cNvPr>
          <p:cNvSpPr txBox="1"/>
          <p:nvPr/>
        </p:nvSpPr>
        <p:spPr>
          <a:xfrm>
            <a:off x="1243801" y="4065396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  <a:r>
              <a:rPr lang="en-US" sz="3200" dirty="0">
                <a:sym typeface="Wingdings" pitchFamily="2" charset="2"/>
              </a:rPr>
              <a:t>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E2274B-549E-0845-87EB-DC5B58825CF3}"/>
                  </a:ext>
                </a:extLst>
              </p:cNvPr>
              <p:cNvSpPr txBox="1"/>
              <p:nvPr/>
            </p:nvSpPr>
            <p:spPr>
              <a:xfrm>
                <a:off x="8370928" y="3954617"/>
                <a:ext cx="9314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X=</a:t>
                </a:r>
                <a:r>
                  <a:rPr lang="en-US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E2274B-549E-0845-87EB-DC5B5882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928" y="3954617"/>
                <a:ext cx="931473" cy="584775"/>
              </a:xfrm>
              <a:prstGeom prst="rect">
                <a:avLst/>
              </a:prstGeom>
              <a:blipFill>
                <a:blip r:embed="rId5"/>
                <a:stretch>
                  <a:fillRect l="-14865" t="-10638" r="-2703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464DB9E-94D0-824E-B9D7-2D96DDB73A43}"/>
                  </a:ext>
                </a:extLst>
              </p:cNvPr>
              <p:cNvSpPr txBox="1"/>
              <p:nvPr/>
            </p:nvSpPr>
            <p:spPr>
              <a:xfrm>
                <a:off x="7044607" y="4878965"/>
                <a:ext cx="3595728" cy="1388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=+∞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𝑝𝑑𝑓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464DB9E-94D0-824E-B9D7-2D96DDB73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607" y="4878965"/>
                <a:ext cx="3595728" cy="1388393"/>
              </a:xfrm>
              <a:prstGeom prst="rect">
                <a:avLst/>
              </a:prstGeom>
              <a:blipFill>
                <a:blip r:embed="rId6"/>
                <a:stretch>
                  <a:fillRect l="-10563" t="-112844" b="-173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3412E5D-70FD-9B48-AAE2-4249CFE7D10B}"/>
              </a:ext>
            </a:extLst>
          </p:cNvPr>
          <p:cNvCxnSpPr>
            <a:cxnSpLocks/>
          </p:cNvCxnSpPr>
          <p:nvPr/>
        </p:nvCxnSpPr>
        <p:spPr>
          <a:xfrm>
            <a:off x="8834221" y="1829875"/>
            <a:ext cx="0" cy="2246169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690DD8C-D3C2-8E4E-A1AD-1FF8CAB1566C}"/>
              </a:ext>
            </a:extLst>
          </p:cNvPr>
          <p:cNvCxnSpPr>
            <a:cxnSpLocks/>
          </p:cNvCxnSpPr>
          <p:nvPr/>
        </p:nvCxnSpPr>
        <p:spPr>
          <a:xfrm>
            <a:off x="3631544" y="1829875"/>
            <a:ext cx="0" cy="2246169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130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5250C6-83D4-A54B-B583-5CAEF9F14AD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365126"/>
                <a:ext cx="10596821" cy="4707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Variance 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 </a:t>
                </a:r>
                <a:r>
                  <a:rPr lang="en-US" dirty="0"/>
                  <a:t>of a Random Variable about its mean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5250C6-83D4-A54B-B583-5CAEF9F14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365126"/>
                <a:ext cx="10596821" cy="470763"/>
              </a:xfrm>
              <a:blipFill>
                <a:blip r:embed="rId2"/>
                <a:stretch>
                  <a:fillRect l="-2036" t="-50000" r="-1557" b="-7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1283B8E-608C-FA4F-A8CB-01CB4367C0BB}"/>
              </a:ext>
            </a:extLst>
          </p:cNvPr>
          <p:cNvSpPr txBox="1"/>
          <p:nvPr/>
        </p:nvSpPr>
        <p:spPr>
          <a:xfrm rot="16200000">
            <a:off x="732776" y="2666823"/>
            <a:ext cx="1532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C8E18-EED9-894C-B900-0693862BED29}"/>
              </a:ext>
            </a:extLst>
          </p:cNvPr>
          <p:cNvGrpSpPr/>
          <p:nvPr/>
        </p:nvGrpSpPr>
        <p:grpSpPr>
          <a:xfrm>
            <a:off x="1858586" y="1706304"/>
            <a:ext cx="3380674" cy="2294065"/>
            <a:chOff x="2599996" y="1297463"/>
            <a:chExt cx="7101052" cy="2294065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317C440-BCF3-6946-8840-B68FBA9DC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9703" y="1297463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33C5996-BEE4-7346-A718-86BC3E461200}"/>
                </a:ext>
              </a:extLst>
            </p:cNvPr>
            <p:cNvSpPr/>
            <p:nvPr/>
          </p:nvSpPr>
          <p:spPr>
            <a:xfrm>
              <a:off x="3342999" y="2780278"/>
              <a:ext cx="861849" cy="806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13B88FD-F6B7-0F41-8F57-3C6ED0F070E4}"/>
                </a:ext>
              </a:extLst>
            </p:cNvPr>
            <p:cNvSpPr/>
            <p:nvPr/>
          </p:nvSpPr>
          <p:spPr>
            <a:xfrm>
              <a:off x="4870284" y="1421034"/>
              <a:ext cx="861849" cy="2170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84A9E7C-F7F0-924D-AAE8-5F7A8869DA6B}"/>
                </a:ext>
              </a:extLst>
            </p:cNvPr>
            <p:cNvSpPr/>
            <p:nvPr/>
          </p:nvSpPr>
          <p:spPr>
            <a:xfrm>
              <a:off x="6444261" y="3460492"/>
              <a:ext cx="861849" cy="126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5B0B6D-A2C7-0C40-913C-83CAA5627E7D}"/>
                </a:ext>
              </a:extLst>
            </p:cNvPr>
            <p:cNvSpPr/>
            <p:nvPr/>
          </p:nvSpPr>
          <p:spPr>
            <a:xfrm>
              <a:off x="7882310" y="2101056"/>
              <a:ext cx="861849" cy="14859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DB507A9-E5BD-754B-94E9-07E43EEA3892}"/>
                </a:ext>
              </a:extLst>
            </p:cNvPr>
            <p:cNvCxnSpPr>
              <a:cxnSpLocks/>
            </p:cNvCxnSpPr>
            <p:nvPr/>
          </p:nvCxnSpPr>
          <p:spPr>
            <a:xfrm>
              <a:off x="2599996" y="3587004"/>
              <a:ext cx="71010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06D699D-3C71-7D44-9F3F-96C06D1F0C6B}"/>
              </a:ext>
            </a:extLst>
          </p:cNvPr>
          <p:cNvSpPr txBox="1"/>
          <p:nvPr/>
        </p:nvSpPr>
        <p:spPr>
          <a:xfrm>
            <a:off x="2226767" y="4065397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F037E0-2F32-8C4D-ACB8-7B06735D27F1}"/>
              </a:ext>
            </a:extLst>
          </p:cNvPr>
          <p:cNvSpPr txBox="1"/>
          <p:nvPr/>
        </p:nvSpPr>
        <p:spPr>
          <a:xfrm>
            <a:off x="2945983" y="4065397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6C5D21-3805-6D42-9D59-37836893A983}"/>
              </a:ext>
            </a:extLst>
          </p:cNvPr>
          <p:cNvSpPr txBox="1"/>
          <p:nvPr/>
        </p:nvSpPr>
        <p:spPr>
          <a:xfrm>
            <a:off x="3701880" y="4065397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A13050-8D2F-4C4D-89DC-FCD9A600EC92}"/>
              </a:ext>
            </a:extLst>
          </p:cNvPr>
          <p:cNvSpPr txBox="1"/>
          <p:nvPr/>
        </p:nvSpPr>
        <p:spPr>
          <a:xfrm>
            <a:off x="4386508" y="4065397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8B057B-7BF4-6349-A6C8-0F9D1D23D9E7}"/>
              </a:ext>
            </a:extLst>
          </p:cNvPr>
          <p:cNvSpPr txBox="1"/>
          <p:nvPr/>
        </p:nvSpPr>
        <p:spPr>
          <a:xfrm>
            <a:off x="2565514" y="1058688"/>
            <a:ext cx="1568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Discrete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34CDC6-558E-3847-A158-F2A183976436}"/>
              </a:ext>
            </a:extLst>
          </p:cNvPr>
          <p:cNvSpPr txBox="1"/>
          <p:nvPr/>
        </p:nvSpPr>
        <p:spPr>
          <a:xfrm rot="16200000">
            <a:off x="5374967" y="2482157"/>
            <a:ext cx="2608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 Density </a:t>
            </a:r>
          </a:p>
          <a:p>
            <a:r>
              <a:rPr lang="en-US" sz="2400" dirty="0"/>
              <a:t>Function (</a:t>
            </a:r>
            <a:r>
              <a:rPr lang="en-US" sz="2400" b="1" dirty="0"/>
              <a:t>pdf</a:t>
            </a:r>
            <a:r>
              <a:rPr lang="en-US" sz="2400" dirty="0"/>
              <a:t>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70F09D-7FEA-4E43-BF64-410BC32DD0AD}"/>
              </a:ext>
            </a:extLst>
          </p:cNvPr>
          <p:cNvCxnSpPr>
            <a:cxnSpLocks/>
          </p:cNvCxnSpPr>
          <p:nvPr/>
        </p:nvCxnSpPr>
        <p:spPr>
          <a:xfrm flipV="1">
            <a:off x="7208605" y="1706304"/>
            <a:ext cx="0" cy="2289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A66BD59-19D8-234E-84FD-ADC258372165}"/>
              </a:ext>
            </a:extLst>
          </p:cNvPr>
          <p:cNvCxnSpPr>
            <a:cxnSpLocks/>
          </p:cNvCxnSpPr>
          <p:nvPr/>
        </p:nvCxnSpPr>
        <p:spPr>
          <a:xfrm>
            <a:off x="7199223" y="3995845"/>
            <a:ext cx="33806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644C65D-566B-834C-B86F-F476D33FB12B}"/>
              </a:ext>
            </a:extLst>
          </p:cNvPr>
          <p:cNvSpPr txBox="1"/>
          <p:nvPr/>
        </p:nvSpPr>
        <p:spPr>
          <a:xfrm>
            <a:off x="7696083" y="1058688"/>
            <a:ext cx="2126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Continuous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032AC0-F6B3-9045-8767-378775A76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486" y="1799466"/>
            <a:ext cx="3197970" cy="21616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E76352-35DC-414F-9BE3-79FB630E3E8A}"/>
                  </a:ext>
                </a:extLst>
              </p:cNvPr>
              <p:cNvSpPr txBox="1"/>
              <p:nvPr/>
            </p:nvSpPr>
            <p:spPr>
              <a:xfrm>
                <a:off x="2075571" y="5005377"/>
                <a:ext cx="2946704" cy="11355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E76352-35DC-414F-9BE3-79FB630E3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571" y="5005377"/>
                <a:ext cx="2946704" cy="1135567"/>
              </a:xfrm>
              <a:prstGeom prst="rect">
                <a:avLst/>
              </a:prstGeom>
              <a:blipFill>
                <a:blip r:embed="rId4"/>
                <a:stretch>
                  <a:fillRect l="-11159" t="-128571" b="-180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F155D1BC-4E2E-E24E-AC30-EF81F57DF36D}"/>
              </a:ext>
            </a:extLst>
          </p:cNvPr>
          <p:cNvSpPr txBox="1"/>
          <p:nvPr/>
        </p:nvSpPr>
        <p:spPr>
          <a:xfrm>
            <a:off x="1243801" y="4065396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  <a:r>
              <a:rPr lang="en-US" sz="3200" dirty="0">
                <a:sym typeface="Wingdings" pitchFamily="2" charset="2"/>
              </a:rPr>
              <a:t>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E2274B-549E-0845-87EB-DC5B58825CF3}"/>
                  </a:ext>
                </a:extLst>
              </p:cNvPr>
              <p:cNvSpPr txBox="1"/>
              <p:nvPr/>
            </p:nvSpPr>
            <p:spPr>
              <a:xfrm>
                <a:off x="8370928" y="3954617"/>
                <a:ext cx="9314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X=</a:t>
                </a:r>
                <a:r>
                  <a:rPr lang="en-US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E2274B-549E-0845-87EB-DC5B5882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928" y="3954617"/>
                <a:ext cx="931473" cy="584775"/>
              </a:xfrm>
              <a:prstGeom prst="rect">
                <a:avLst/>
              </a:prstGeom>
              <a:blipFill>
                <a:blip r:embed="rId5"/>
                <a:stretch>
                  <a:fillRect l="-14865" t="-10638" r="-2703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464DB9E-94D0-824E-B9D7-2D96DDB73A43}"/>
                  </a:ext>
                </a:extLst>
              </p:cNvPr>
              <p:cNvSpPr txBox="1"/>
              <p:nvPr/>
            </p:nvSpPr>
            <p:spPr>
              <a:xfrm>
                <a:off x="6429213" y="4878965"/>
                <a:ext cx="4826514" cy="1388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=+∞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𝑝𝑑𝑓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464DB9E-94D0-824E-B9D7-2D96DDB73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213" y="4878965"/>
                <a:ext cx="4826514" cy="1388393"/>
              </a:xfrm>
              <a:prstGeom prst="rect">
                <a:avLst/>
              </a:prstGeom>
              <a:blipFill>
                <a:blip r:embed="rId6"/>
                <a:stretch>
                  <a:fillRect l="-3675" t="-112844" b="-173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3412E5D-70FD-9B48-AAE2-4249CFE7D10B}"/>
              </a:ext>
            </a:extLst>
          </p:cNvPr>
          <p:cNvCxnSpPr>
            <a:cxnSpLocks/>
          </p:cNvCxnSpPr>
          <p:nvPr/>
        </p:nvCxnSpPr>
        <p:spPr>
          <a:xfrm>
            <a:off x="8834221" y="1829875"/>
            <a:ext cx="0" cy="2246169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BDEEFEA-4B37-5547-9B1B-3307F863A933}"/>
              </a:ext>
            </a:extLst>
          </p:cNvPr>
          <p:cNvCxnSpPr/>
          <p:nvPr/>
        </p:nvCxnSpPr>
        <p:spPr>
          <a:xfrm>
            <a:off x="8842470" y="2952959"/>
            <a:ext cx="7336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E571AF-1BFB-524C-B7DB-D253AFAB2A4C}"/>
                  </a:ext>
                </a:extLst>
              </p:cNvPr>
              <p:cNvSpPr txBox="1"/>
              <p:nvPr/>
            </p:nvSpPr>
            <p:spPr>
              <a:xfrm>
                <a:off x="9242006" y="2563717"/>
                <a:ext cx="18551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standard </a:t>
                </a:r>
              </a:p>
              <a:p>
                <a:r>
                  <a:rPr lang="en-US" sz="2400" dirty="0"/>
                  <a:t>          deviation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E571AF-1BFB-524C-B7DB-D253AFAB2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006" y="2563717"/>
                <a:ext cx="1855123" cy="738664"/>
              </a:xfrm>
              <a:prstGeom prst="rect">
                <a:avLst/>
              </a:prstGeom>
              <a:blipFill>
                <a:blip r:embed="rId7"/>
                <a:stretch>
                  <a:fillRect l="-4082" t="-10169" r="-8844" b="-22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B5D4D92-45AF-784D-A447-59AFFB9449A6}"/>
              </a:ext>
            </a:extLst>
          </p:cNvPr>
          <p:cNvCxnSpPr>
            <a:cxnSpLocks/>
          </p:cNvCxnSpPr>
          <p:nvPr/>
        </p:nvCxnSpPr>
        <p:spPr>
          <a:xfrm>
            <a:off x="3631544" y="1829875"/>
            <a:ext cx="0" cy="2246169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0FE778-4AE4-9848-84EF-BDAA6E21DE60}"/>
              </a:ext>
            </a:extLst>
          </p:cNvPr>
          <p:cNvCxnSpPr/>
          <p:nvPr/>
        </p:nvCxnSpPr>
        <p:spPr>
          <a:xfrm>
            <a:off x="3638446" y="2953377"/>
            <a:ext cx="7336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3BEE68B-0245-B040-92D1-5E82A682F7EE}"/>
                  </a:ext>
                </a:extLst>
              </p:cNvPr>
              <p:cNvSpPr txBox="1"/>
              <p:nvPr/>
            </p:nvSpPr>
            <p:spPr>
              <a:xfrm>
                <a:off x="3954689" y="2584044"/>
                <a:ext cx="2559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3BEE68B-0245-B040-92D1-5E82A682F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689" y="2584044"/>
                <a:ext cx="255968" cy="369332"/>
              </a:xfrm>
              <a:prstGeom prst="rect">
                <a:avLst/>
              </a:prstGeom>
              <a:blipFill>
                <a:blip r:embed="rId8"/>
                <a:stretch>
                  <a:fillRect l="-9091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B1F2490-5DCD-FB4C-9F3C-0D75D6A52288}"/>
              </a:ext>
            </a:extLst>
          </p:cNvPr>
          <p:cNvCxnSpPr>
            <a:cxnSpLocks/>
          </p:cNvCxnSpPr>
          <p:nvPr/>
        </p:nvCxnSpPr>
        <p:spPr>
          <a:xfrm flipH="1">
            <a:off x="2897935" y="2952959"/>
            <a:ext cx="7336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354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50C6-83D4-A54B-B583-5CAEF9F1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8646"/>
          </a:xfrm>
        </p:spPr>
        <p:txBody>
          <a:bodyPr>
            <a:normAutofit fontScale="90000"/>
          </a:bodyPr>
          <a:lstStyle/>
          <a:p>
            <a:r>
              <a:rPr lang="en-US" dirty="0"/>
              <a:t>A Few Common Distributions Worth Knowing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F60FB-7D37-784F-97E7-61EA918CBD4E}"/>
              </a:ext>
            </a:extLst>
          </p:cNvPr>
          <p:cNvSpPr txBox="1"/>
          <p:nvPr/>
        </p:nvSpPr>
        <p:spPr>
          <a:xfrm>
            <a:off x="787539" y="1385855"/>
            <a:ext cx="106169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Binomial Distribution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accent1"/>
                </a:solidFill>
              </a:rPr>
              <a:t>Multiple trials consisting of a binary choice.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Poisson Distribution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accent1"/>
                </a:solidFill>
              </a:rPr>
              <a:t>Number of events in an interval of time or space.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Exponential Distribution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accent1"/>
                </a:solidFill>
              </a:rPr>
              <a:t>Interval (e.g. time) between random events.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Normal Distribution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accent1"/>
                </a:solidFill>
              </a:rPr>
              <a:t>Random fluctuations about a mean.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Boltzmann Distribution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accent1"/>
                </a:solidFill>
              </a:rPr>
              <a:t>Probability of a system being in a particular energy state.</a:t>
            </a:r>
          </a:p>
        </p:txBody>
      </p:sp>
    </p:spTree>
    <p:extLst>
      <p:ext uri="{BB962C8B-B14F-4D97-AF65-F5344CB8AC3E}">
        <p14:creationId xmlns:p14="http://schemas.microsoft.com/office/powerpoint/2010/main" val="609031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50C6-83D4-A54B-B583-5CAEF9F1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8646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Binomial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EF60FB-7D37-784F-97E7-61EA918CBD4E}"/>
                  </a:ext>
                </a:extLst>
              </p:cNvPr>
              <p:cNvSpPr txBox="1"/>
              <p:nvPr/>
            </p:nvSpPr>
            <p:spPr>
              <a:xfrm>
                <a:off x="787539" y="1385855"/>
                <a:ext cx="10616921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Experiment consists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trials.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accent1"/>
                    </a:solidFill>
                  </a:rPr>
                  <a:t>e.g.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tosses of a coin,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subjects,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presynaptic vesicles,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subunits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Trials are identical and independent, and each can result in one of the same two outcomes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e.g. heads or tails in a coin toss, vesicle release at a synapse, activation of a subunit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often called “success” and “failure”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Probability of success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probability of failure is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Constant probability for each observation </a:t>
                </a:r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e.g. Probability of getting a tail is the same each time we toss the coin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EF60FB-7D37-784F-97E7-61EA918CB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39" y="1385855"/>
                <a:ext cx="10616921" cy="4524315"/>
              </a:xfrm>
              <a:prstGeom prst="rect">
                <a:avLst/>
              </a:prstGeom>
              <a:blipFill>
                <a:blip r:embed="rId2"/>
                <a:stretch>
                  <a:fillRect l="-717" t="-56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737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Binomial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A79F81-1E20-3940-996F-7A8D75A0AB84}"/>
              </a:ext>
            </a:extLst>
          </p:cNvPr>
          <p:cNvSpPr txBox="1"/>
          <p:nvPr/>
        </p:nvSpPr>
        <p:spPr>
          <a:xfrm>
            <a:off x="838200" y="913765"/>
            <a:ext cx="600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of 2 out of 3 Heads?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95669-6C43-C042-9CDD-DAF524741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53" y="2336703"/>
            <a:ext cx="2645077" cy="396761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6961B1-27D9-C74E-9F2C-2CEBE3FB6806}"/>
              </a:ext>
            </a:extLst>
          </p:cNvPr>
          <p:cNvCxnSpPr>
            <a:cxnSpLocks/>
          </p:cNvCxnSpPr>
          <p:nvPr/>
        </p:nvCxnSpPr>
        <p:spPr>
          <a:xfrm>
            <a:off x="1296380" y="2052228"/>
            <a:ext cx="0" cy="11341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11C5B9-3521-1243-B9D5-CB78380D696E}"/>
              </a:ext>
            </a:extLst>
          </p:cNvPr>
          <p:cNvCxnSpPr>
            <a:cxnSpLocks/>
          </p:cNvCxnSpPr>
          <p:nvPr/>
        </p:nvCxnSpPr>
        <p:spPr>
          <a:xfrm>
            <a:off x="2038237" y="2052228"/>
            <a:ext cx="1" cy="733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8DCA96-6CE4-594E-BEB2-27DB2B2FEE8C}"/>
              </a:ext>
            </a:extLst>
          </p:cNvPr>
          <p:cNvCxnSpPr>
            <a:cxnSpLocks/>
          </p:cNvCxnSpPr>
          <p:nvPr/>
        </p:nvCxnSpPr>
        <p:spPr>
          <a:xfrm>
            <a:off x="2870341" y="2052228"/>
            <a:ext cx="0" cy="527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9F2B7FA-DE84-1942-966B-C20F242BB08E}"/>
              </a:ext>
            </a:extLst>
          </p:cNvPr>
          <p:cNvSpPr txBox="1"/>
          <p:nvPr/>
        </p:nvSpPr>
        <p:spPr>
          <a:xfrm>
            <a:off x="1002183" y="1745524"/>
            <a:ext cx="696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toss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20933C-E3AF-BE46-8905-9E1F0EEF168D}"/>
              </a:ext>
            </a:extLst>
          </p:cNvPr>
          <p:cNvSpPr txBox="1"/>
          <p:nvPr/>
        </p:nvSpPr>
        <p:spPr>
          <a:xfrm>
            <a:off x="1718915" y="1741174"/>
            <a:ext cx="73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  <a:r>
              <a:rPr lang="en-US" sz="1400" baseline="30000" dirty="0"/>
              <a:t>nd</a:t>
            </a:r>
            <a:r>
              <a:rPr lang="en-US" sz="1400" dirty="0"/>
              <a:t> toss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A8080A-1552-7B48-A5A0-7BE8B7A1A184}"/>
              </a:ext>
            </a:extLst>
          </p:cNvPr>
          <p:cNvSpPr txBox="1"/>
          <p:nvPr/>
        </p:nvSpPr>
        <p:spPr>
          <a:xfrm>
            <a:off x="2559480" y="1741174"/>
            <a:ext cx="713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baseline="30000" dirty="0"/>
              <a:t>rd</a:t>
            </a:r>
            <a:r>
              <a:rPr lang="en-US" sz="1400" dirty="0"/>
              <a:t> toss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3254CEB-4F56-D74B-AE84-4E930172DEEA}"/>
              </a:ext>
            </a:extLst>
          </p:cNvPr>
          <p:cNvSpPr/>
          <p:nvPr/>
        </p:nvSpPr>
        <p:spPr>
          <a:xfrm>
            <a:off x="3272945" y="3206197"/>
            <a:ext cx="458985" cy="804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4276EF-A59D-0148-B652-970283CF2211}"/>
              </a:ext>
            </a:extLst>
          </p:cNvPr>
          <p:cNvSpPr/>
          <p:nvPr/>
        </p:nvSpPr>
        <p:spPr>
          <a:xfrm>
            <a:off x="3272944" y="4543124"/>
            <a:ext cx="458985" cy="391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73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Binomial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95669-6C43-C042-9CDD-DAF524741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53" y="2336703"/>
            <a:ext cx="2645077" cy="396761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6961B1-27D9-C74E-9F2C-2CEBE3FB6806}"/>
              </a:ext>
            </a:extLst>
          </p:cNvPr>
          <p:cNvCxnSpPr>
            <a:cxnSpLocks/>
          </p:cNvCxnSpPr>
          <p:nvPr/>
        </p:nvCxnSpPr>
        <p:spPr>
          <a:xfrm>
            <a:off x="1296380" y="2052228"/>
            <a:ext cx="0" cy="11341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11C5B9-3521-1243-B9D5-CB78380D696E}"/>
              </a:ext>
            </a:extLst>
          </p:cNvPr>
          <p:cNvCxnSpPr>
            <a:cxnSpLocks/>
          </p:cNvCxnSpPr>
          <p:nvPr/>
        </p:nvCxnSpPr>
        <p:spPr>
          <a:xfrm>
            <a:off x="2038237" y="2052228"/>
            <a:ext cx="1" cy="733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8DCA96-6CE4-594E-BEB2-27DB2B2FEE8C}"/>
              </a:ext>
            </a:extLst>
          </p:cNvPr>
          <p:cNvCxnSpPr>
            <a:cxnSpLocks/>
          </p:cNvCxnSpPr>
          <p:nvPr/>
        </p:nvCxnSpPr>
        <p:spPr>
          <a:xfrm>
            <a:off x="2870341" y="2052228"/>
            <a:ext cx="0" cy="527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9F2B7FA-DE84-1942-966B-C20F242BB08E}"/>
              </a:ext>
            </a:extLst>
          </p:cNvPr>
          <p:cNvSpPr txBox="1"/>
          <p:nvPr/>
        </p:nvSpPr>
        <p:spPr>
          <a:xfrm>
            <a:off x="1002183" y="1745524"/>
            <a:ext cx="696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toss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20933C-E3AF-BE46-8905-9E1F0EEF168D}"/>
              </a:ext>
            </a:extLst>
          </p:cNvPr>
          <p:cNvSpPr txBox="1"/>
          <p:nvPr/>
        </p:nvSpPr>
        <p:spPr>
          <a:xfrm>
            <a:off x="1718915" y="1741174"/>
            <a:ext cx="73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  <a:r>
              <a:rPr lang="en-US" sz="1400" baseline="30000" dirty="0"/>
              <a:t>nd</a:t>
            </a:r>
            <a:r>
              <a:rPr lang="en-US" sz="1400" dirty="0"/>
              <a:t> toss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A8080A-1552-7B48-A5A0-7BE8B7A1A184}"/>
              </a:ext>
            </a:extLst>
          </p:cNvPr>
          <p:cNvSpPr txBox="1"/>
          <p:nvPr/>
        </p:nvSpPr>
        <p:spPr>
          <a:xfrm>
            <a:off x="2559480" y="1741174"/>
            <a:ext cx="713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baseline="30000" dirty="0"/>
              <a:t>rd</a:t>
            </a:r>
            <a:r>
              <a:rPr lang="en-US" sz="1400" dirty="0"/>
              <a:t> toss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6AC758-DECC-594D-8D01-DCBB1FAD904E}"/>
              </a:ext>
            </a:extLst>
          </p:cNvPr>
          <p:cNvSpPr txBox="1"/>
          <p:nvPr/>
        </p:nvSpPr>
        <p:spPr>
          <a:xfrm>
            <a:off x="5318078" y="1413360"/>
            <a:ext cx="986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Fair coin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CD9305-9203-5141-A459-9CC30FEBA20D}"/>
              </a:ext>
            </a:extLst>
          </p:cNvPr>
          <p:cNvGrpSpPr/>
          <p:nvPr/>
        </p:nvGrpSpPr>
        <p:grpSpPr>
          <a:xfrm>
            <a:off x="4497432" y="2336703"/>
            <a:ext cx="2371119" cy="3967616"/>
            <a:chOff x="4497432" y="2336703"/>
            <a:chExt cx="2371119" cy="39676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C4B9136-8670-3A48-A635-56EF9BA722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2583"/>
            <a:stretch/>
          </p:blipFill>
          <p:spPr>
            <a:xfrm>
              <a:off x="4497432" y="2336703"/>
              <a:ext cx="2047737" cy="396761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4C697A-EDD8-D84A-A069-BA9E74E6AB1E}"/>
                </a:ext>
              </a:extLst>
            </p:cNvPr>
            <p:cNvSpPr txBox="1"/>
            <p:nvPr/>
          </p:nvSpPr>
          <p:spPr>
            <a:xfrm>
              <a:off x="4872707" y="3539962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F788D5-C7C9-EC4C-850C-00B98EB0D8E4}"/>
                </a:ext>
              </a:extLst>
            </p:cNvPr>
            <p:cNvSpPr txBox="1"/>
            <p:nvPr/>
          </p:nvSpPr>
          <p:spPr>
            <a:xfrm>
              <a:off x="4833173" y="5284746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59FD91-DD00-894E-B9CA-3D34EA2FC1CB}"/>
                </a:ext>
              </a:extLst>
            </p:cNvPr>
            <p:cNvSpPr txBox="1"/>
            <p:nvPr/>
          </p:nvSpPr>
          <p:spPr>
            <a:xfrm>
              <a:off x="5597444" y="3030968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A1A51D-AB1C-1A43-92CB-AF8348129EE9}"/>
                </a:ext>
              </a:extLst>
            </p:cNvPr>
            <p:cNvSpPr txBox="1"/>
            <p:nvPr/>
          </p:nvSpPr>
          <p:spPr>
            <a:xfrm>
              <a:off x="5597444" y="3943961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E2D9BB-FC9C-B748-850E-BBAD44D2A950}"/>
                </a:ext>
              </a:extLst>
            </p:cNvPr>
            <p:cNvSpPr txBox="1"/>
            <p:nvPr/>
          </p:nvSpPr>
          <p:spPr>
            <a:xfrm>
              <a:off x="5604092" y="485906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76BE90-F62B-154D-A153-5C8DCF2ED59D}"/>
                </a:ext>
              </a:extLst>
            </p:cNvPr>
            <p:cNvSpPr txBox="1"/>
            <p:nvPr/>
          </p:nvSpPr>
          <p:spPr>
            <a:xfrm>
              <a:off x="5604092" y="5765706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CFF982-DF82-F141-935A-633597172CF6}"/>
                </a:ext>
              </a:extLst>
            </p:cNvPr>
            <p:cNvSpPr txBox="1"/>
            <p:nvPr/>
          </p:nvSpPr>
          <p:spPr>
            <a:xfrm>
              <a:off x="6433817" y="2802924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02AA20-28F5-B544-BB52-672B5780BD84}"/>
                </a:ext>
              </a:extLst>
            </p:cNvPr>
            <p:cNvSpPr txBox="1"/>
            <p:nvPr/>
          </p:nvSpPr>
          <p:spPr>
            <a:xfrm>
              <a:off x="6433817" y="3223565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D54F6A-329E-6F4E-9CE7-59CD8FE9F966}"/>
                </a:ext>
              </a:extLst>
            </p:cNvPr>
            <p:cNvSpPr txBox="1"/>
            <p:nvPr/>
          </p:nvSpPr>
          <p:spPr>
            <a:xfrm>
              <a:off x="6433816" y="3718030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EEDA01B-1B89-4549-BD65-9957E688AA8C}"/>
                </a:ext>
              </a:extLst>
            </p:cNvPr>
            <p:cNvSpPr txBox="1"/>
            <p:nvPr/>
          </p:nvSpPr>
          <p:spPr>
            <a:xfrm>
              <a:off x="6433817" y="415548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43F363-53ED-604D-8368-F5365E92603C}"/>
                </a:ext>
              </a:extLst>
            </p:cNvPr>
            <p:cNvSpPr txBox="1"/>
            <p:nvPr/>
          </p:nvSpPr>
          <p:spPr>
            <a:xfrm>
              <a:off x="6433816" y="4640993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A7FBD1-6243-6E44-9177-EB1410E312A1}"/>
                </a:ext>
              </a:extLst>
            </p:cNvPr>
            <p:cNvSpPr txBox="1"/>
            <p:nvPr/>
          </p:nvSpPr>
          <p:spPr>
            <a:xfrm>
              <a:off x="6433816" y="5070593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9EEA5A-C249-3748-B28B-E2A9B08487C3}"/>
                </a:ext>
              </a:extLst>
            </p:cNvPr>
            <p:cNvSpPr txBox="1"/>
            <p:nvPr/>
          </p:nvSpPr>
          <p:spPr>
            <a:xfrm>
              <a:off x="6433816" y="553703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D7B3339-93E2-7448-B73E-C3BC373B6C38}"/>
                </a:ext>
              </a:extLst>
            </p:cNvPr>
            <p:cNvSpPr txBox="1"/>
            <p:nvPr/>
          </p:nvSpPr>
          <p:spPr>
            <a:xfrm>
              <a:off x="6433816" y="596663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53254CEB-4F56-D74B-AE84-4E930172DEEA}"/>
              </a:ext>
            </a:extLst>
          </p:cNvPr>
          <p:cNvSpPr/>
          <p:nvPr/>
        </p:nvSpPr>
        <p:spPr>
          <a:xfrm>
            <a:off x="3272945" y="3206197"/>
            <a:ext cx="458985" cy="804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4276EF-A59D-0148-B652-970283CF2211}"/>
              </a:ext>
            </a:extLst>
          </p:cNvPr>
          <p:cNvSpPr/>
          <p:nvPr/>
        </p:nvSpPr>
        <p:spPr>
          <a:xfrm>
            <a:off x="3272944" y="4543124"/>
            <a:ext cx="458985" cy="391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67A4C98-8F98-3644-9E26-D7E5498F474F}"/>
              </a:ext>
            </a:extLst>
          </p:cNvPr>
          <p:cNvSpPr txBox="1"/>
          <p:nvPr/>
        </p:nvSpPr>
        <p:spPr>
          <a:xfrm>
            <a:off x="4616602" y="1707434"/>
            <a:ext cx="23038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p(0 Heads) = 1 * 0.5</a:t>
            </a:r>
            <a:r>
              <a:rPr lang="en-US" sz="1400" baseline="30000" dirty="0"/>
              <a:t>3</a:t>
            </a:r>
            <a:r>
              <a:rPr lang="en-US" sz="1400" dirty="0"/>
              <a:t> = 0.125</a:t>
            </a:r>
          </a:p>
          <a:p>
            <a:r>
              <a:rPr lang="en-US" sz="1400" dirty="0"/>
              <a:t>p(1 Heads) = 3 * 0.5</a:t>
            </a:r>
            <a:r>
              <a:rPr lang="en-US" sz="1400" baseline="30000" dirty="0"/>
              <a:t>3</a:t>
            </a:r>
            <a:r>
              <a:rPr lang="en-US" sz="1400" dirty="0"/>
              <a:t> = 0.375</a:t>
            </a:r>
          </a:p>
          <a:p>
            <a:r>
              <a:rPr lang="en-US" sz="1400" dirty="0"/>
              <a:t>p(2 Heads) = 3 * 0.5</a:t>
            </a:r>
            <a:r>
              <a:rPr lang="en-US" sz="1400" baseline="30000" dirty="0"/>
              <a:t>3</a:t>
            </a:r>
            <a:r>
              <a:rPr lang="en-US" sz="1400" dirty="0"/>
              <a:t> = 0.375</a:t>
            </a:r>
          </a:p>
          <a:p>
            <a:r>
              <a:rPr lang="en-US" sz="1400" dirty="0"/>
              <a:t>p(3 Heads) = 1 * 0.5</a:t>
            </a:r>
            <a:r>
              <a:rPr lang="en-US" sz="1400" baseline="30000" dirty="0"/>
              <a:t>3</a:t>
            </a:r>
            <a:r>
              <a:rPr lang="en-US" sz="1400" dirty="0"/>
              <a:t> = 0.125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98BF5C-0E2B-E240-9547-6D6DB3F86B7A}"/>
              </a:ext>
            </a:extLst>
          </p:cNvPr>
          <p:cNvSpPr txBox="1"/>
          <p:nvPr/>
        </p:nvSpPr>
        <p:spPr>
          <a:xfrm>
            <a:off x="838200" y="913765"/>
            <a:ext cx="600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of 2 out of 3 Heads?</a:t>
            </a:r>
          </a:p>
        </p:txBody>
      </p:sp>
    </p:spTree>
    <p:extLst>
      <p:ext uri="{BB962C8B-B14F-4D97-AF65-F5344CB8AC3E}">
        <p14:creationId xmlns:p14="http://schemas.microsoft.com/office/powerpoint/2010/main" val="2133966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50C6-83D4-A54B-B583-5CAEF9F1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5192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1A5A3-7737-3A41-A2E6-53AAF13C2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08251"/>
            <a:ext cx="2251841" cy="2251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73F659-9ABD-9941-B72B-9D2EA80E1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817" y="1493123"/>
            <a:ext cx="2859515" cy="1787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2D4F0-517D-1640-947E-CB7D3A3A0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766" y="1208251"/>
            <a:ext cx="4480034" cy="3360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4910C4-681B-4C4A-B5E1-365F56002B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031" b="33103"/>
          <a:stretch/>
        </p:blipFill>
        <p:spPr>
          <a:xfrm>
            <a:off x="4361793" y="4717395"/>
            <a:ext cx="6992007" cy="16228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F7842A-CC5F-7C4D-A501-8B92CED92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664893"/>
            <a:ext cx="2987566" cy="282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83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6BC69D1B-F35D-FE42-8B4C-18CD518EF7BA}"/>
              </a:ext>
            </a:extLst>
          </p:cNvPr>
          <p:cNvGrpSpPr/>
          <p:nvPr/>
        </p:nvGrpSpPr>
        <p:grpSpPr>
          <a:xfrm>
            <a:off x="4497432" y="2336703"/>
            <a:ext cx="2371119" cy="3967616"/>
            <a:chOff x="4497432" y="2336703"/>
            <a:chExt cx="2371119" cy="3967616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04F4B679-9918-3544-9A4F-B0AF4D1CB2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2583"/>
            <a:stretch/>
          </p:blipFill>
          <p:spPr>
            <a:xfrm>
              <a:off x="4497432" y="2336703"/>
              <a:ext cx="2047737" cy="3967616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8C53747-30A3-AB43-A7E0-3B3E7619145E}"/>
                </a:ext>
              </a:extLst>
            </p:cNvPr>
            <p:cNvSpPr txBox="1"/>
            <p:nvPr/>
          </p:nvSpPr>
          <p:spPr>
            <a:xfrm>
              <a:off x="4872707" y="3539962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4DB97C0-14F7-664B-A30C-52F017FF565F}"/>
                </a:ext>
              </a:extLst>
            </p:cNvPr>
            <p:cNvSpPr txBox="1"/>
            <p:nvPr/>
          </p:nvSpPr>
          <p:spPr>
            <a:xfrm>
              <a:off x="4833173" y="5284746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4B0BFB0-20D3-3F4E-8DE1-58AEFD9873C3}"/>
                </a:ext>
              </a:extLst>
            </p:cNvPr>
            <p:cNvSpPr txBox="1"/>
            <p:nvPr/>
          </p:nvSpPr>
          <p:spPr>
            <a:xfrm>
              <a:off x="5597444" y="3030968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D0C1244-61DB-4841-AAE7-3327E61B7B7B}"/>
                </a:ext>
              </a:extLst>
            </p:cNvPr>
            <p:cNvSpPr txBox="1"/>
            <p:nvPr/>
          </p:nvSpPr>
          <p:spPr>
            <a:xfrm>
              <a:off x="5597444" y="3943961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C547B1B-7035-FC44-9B71-7399E8F8C0B3}"/>
                </a:ext>
              </a:extLst>
            </p:cNvPr>
            <p:cNvSpPr txBox="1"/>
            <p:nvPr/>
          </p:nvSpPr>
          <p:spPr>
            <a:xfrm>
              <a:off x="5604092" y="485906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D92F401-8145-4E48-A9C3-475BC91EF925}"/>
                </a:ext>
              </a:extLst>
            </p:cNvPr>
            <p:cNvSpPr txBox="1"/>
            <p:nvPr/>
          </p:nvSpPr>
          <p:spPr>
            <a:xfrm>
              <a:off x="5604092" y="5765706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B6B8D33-73B3-6E49-BF83-6C33C567F385}"/>
                </a:ext>
              </a:extLst>
            </p:cNvPr>
            <p:cNvSpPr txBox="1"/>
            <p:nvPr/>
          </p:nvSpPr>
          <p:spPr>
            <a:xfrm>
              <a:off x="6433817" y="2802924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B2A040F-6C16-7945-AABD-B42CCBF58797}"/>
                </a:ext>
              </a:extLst>
            </p:cNvPr>
            <p:cNvSpPr txBox="1"/>
            <p:nvPr/>
          </p:nvSpPr>
          <p:spPr>
            <a:xfrm>
              <a:off x="6433817" y="3223565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3B35CB5-26B6-1F4F-8E91-16EC53F284F4}"/>
                </a:ext>
              </a:extLst>
            </p:cNvPr>
            <p:cNvSpPr txBox="1"/>
            <p:nvPr/>
          </p:nvSpPr>
          <p:spPr>
            <a:xfrm>
              <a:off x="6433816" y="3718030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216AC8D-6DE1-EB42-8681-0914A755E5F8}"/>
                </a:ext>
              </a:extLst>
            </p:cNvPr>
            <p:cNvSpPr txBox="1"/>
            <p:nvPr/>
          </p:nvSpPr>
          <p:spPr>
            <a:xfrm>
              <a:off x="6433817" y="415548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2135D86-F611-CF41-8F26-DFE1C89BFF29}"/>
                </a:ext>
              </a:extLst>
            </p:cNvPr>
            <p:cNvSpPr txBox="1"/>
            <p:nvPr/>
          </p:nvSpPr>
          <p:spPr>
            <a:xfrm>
              <a:off x="6433816" y="4640993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B1E688D-0AB9-E64A-A498-2A6A75AE5345}"/>
                </a:ext>
              </a:extLst>
            </p:cNvPr>
            <p:cNvSpPr txBox="1"/>
            <p:nvPr/>
          </p:nvSpPr>
          <p:spPr>
            <a:xfrm>
              <a:off x="6433816" y="5070593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CBFE702-562A-0149-8D04-5074AA8C4EE4}"/>
                </a:ext>
              </a:extLst>
            </p:cNvPr>
            <p:cNvSpPr txBox="1"/>
            <p:nvPr/>
          </p:nvSpPr>
          <p:spPr>
            <a:xfrm>
              <a:off x="6433816" y="553703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DB9FE7B-E0BD-6048-95C6-72A671843A4E}"/>
                </a:ext>
              </a:extLst>
            </p:cNvPr>
            <p:cNvSpPr txBox="1"/>
            <p:nvPr/>
          </p:nvSpPr>
          <p:spPr>
            <a:xfrm>
              <a:off x="6433816" y="596663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Binomial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95669-6C43-C042-9CDD-DAF524741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53" y="2336703"/>
            <a:ext cx="2645077" cy="396761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6961B1-27D9-C74E-9F2C-2CEBE3FB6806}"/>
              </a:ext>
            </a:extLst>
          </p:cNvPr>
          <p:cNvCxnSpPr>
            <a:cxnSpLocks/>
          </p:cNvCxnSpPr>
          <p:nvPr/>
        </p:nvCxnSpPr>
        <p:spPr>
          <a:xfrm>
            <a:off x="1296380" y="2052228"/>
            <a:ext cx="0" cy="11341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11C5B9-3521-1243-B9D5-CB78380D696E}"/>
              </a:ext>
            </a:extLst>
          </p:cNvPr>
          <p:cNvCxnSpPr>
            <a:cxnSpLocks/>
          </p:cNvCxnSpPr>
          <p:nvPr/>
        </p:nvCxnSpPr>
        <p:spPr>
          <a:xfrm>
            <a:off x="2038237" y="2052228"/>
            <a:ext cx="1" cy="733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8DCA96-6CE4-594E-BEB2-27DB2B2FEE8C}"/>
              </a:ext>
            </a:extLst>
          </p:cNvPr>
          <p:cNvCxnSpPr>
            <a:cxnSpLocks/>
          </p:cNvCxnSpPr>
          <p:nvPr/>
        </p:nvCxnSpPr>
        <p:spPr>
          <a:xfrm>
            <a:off x="2870341" y="2052228"/>
            <a:ext cx="0" cy="527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9F2B7FA-DE84-1942-966B-C20F242BB08E}"/>
              </a:ext>
            </a:extLst>
          </p:cNvPr>
          <p:cNvSpPr txBox="1"/>
          <p:nvPr/>
        </p:nvSpPr>
        <p:spPr>
          <a:xfrm>
            <a:off x="1002183" y="1745524"/>
            <a:ext cx="696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toss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20933C-E3AF-BE46-8905-9E1F0EEF168D}"/>
              </a:ext>
            </a:extLst>
          </p:cNvPr>
          <p:cNvSpPr txBox="1"/>
          <p:nvPr/>
        </p:nvSpPr>
        <p:spPr>
          <a:xfrm>
            <a:off x="1718915" y="1741174"/>
            <a:ext cx="73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  <a:r>
              <a:rPr lang="en-US" sz="1400" baseline="30000" dirty="0"/>
              <a:t>nd</a:t>
            </a:r>
            <a:r>
              <a:rPr lang="en-US" sz="1400" dirty="0"/>
              <a:t> toss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A8080A-1552-7B48-A5A0-7BE8B7A1A184}"/>
              </a:ext>
            </a:extLst>
          </p:cNvPr>
          <p:cNvSpPr txBox="1"/>
          <p:nvPr/>
        </p:nvSpPr>
        <p:spPr>
          <a:xfrm>
            <a:off x="2559480" y="1741174"/>
            <a:ext cx="713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baseline="30000" dirty="0"/>
              <a:t>rd</a:t>
            </a:r>
            <a:r>
              <a:rPr lang="en-US" sz="1400" dirty="0"/>
              <a:t> toss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6AC758-DECC-594D-8D01-DCBB1FAD904E}"/>
              </a:ext>
            </a:extLst>
          </p:cNvPr>
          <p:cNvSpPr txBox="1"/>
          <p:nvPr/>
        </p:nvSpPr>
        <p:spPr>
          <a:xfrm>
            <a:off x="5318078" y="1413360"/>
            <a:ext cx="986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Fair coin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3254CEB-4F56-D74B-AE84-4E930172DEEA}"/>
              </a:ext>
            </a:extLst>
          </p:cNvPr>
          <p:cNvSpPr/>
          <p:nvPr/>
        </p:nvSpPr>
        <p:spPr>
          <a:xfrm>
            <a:off x="3272945" y="3206197"/>
            <a:ext cx="458985" cy="804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4276EF-A59D-0148-B652-970283CF2211}"/>
              </a:ext>
            </a:extLst>
          </p:cNvPr>
          <p:cNvSpPr/>
          <p:nvPr/>
        </p:nvSpPr>
        <p:spPr>
          <a:xfrm>
            <a:off x="3272944" y="4543124"/>
            <a:ext cx="458985" cy="391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270F459-DEFE-3842-9C2F-39EB4E64EB72}"/>
              </a:ext>
            </a:extLst>
          </p:cNvPr>
          <p:cNvGrpSpPr/>
          <p:nvPr/>
        </p:nvGrpSpPr>
        <p:grpSpPr>
          <a:xfrm>
            <a:off x="8083558" y="2336703"/>
            <a:ext cx="2717368" cy="3967616"/>
            <a:chOff x="8083558" y="2336703"/>
            <a:chExt cx="2717368" cy="3967616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2CC536E-19E0-A94D-8AB6-C6FF601252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2583"/>
            <a:stretch/>
          </p:blipFill>
          <p:spPr>
            <a:xfrm>
              <a:off x="8083558" y="2336703"/>
              <a:ext cx="2047737" cy="3967616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7EE057D-10EB-9548-B0CE-7CB1B164FB8C}"/>
                </a:ext>
              </a:extLst>
            </p:cNvPr>
            <p:cNvSpPr txBox="1"/>
            <p:nvPr/>
          </p:nvSpPr>
          <p:spPr>
            <a:xfrm>
              <a:off x="8458833" y="3539962"/>
              <a:ext cx="3834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FE8B814-E225-684E-B2B2-6ED5D19038DE}"/>
                </a:ext>
              </a:extLst>
            </p:cNvPr>
            <p:cNvSpPr txBox="1"/>
            <p:nvPr/>
          </p:nvSpPr>
          <p:spPr>
            <a:xfrm>
              <a:off x="8419299" y="5284746"/>
              <a:ext cx="3834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ADA2889-9D42-2442-BAEA-D369C4884385}"/>
                </a:ext>
              </a:extLst>
            </p:cNvPr>
            <p:cNvSpPr txBox="1"/>
            <p:nvPr/>
          </p:nvSpPr>
          <p:spPr>
            <a:xfrm>
              <a:off x="9183570" y="3030968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245618-B73D-7448-BEE9-BECB19033ECE}"/>
                </a:ext>
              </a:extLst>
            </p:cNvPr>
            <p:cNvSpPr txBox="1"/>
            <p:nvPr/>
          </p:nvSpPr>
          <p:spPr>
            <a:xfrm>
              <a:off x="9183570" y="3943961"/>
              <a:ext cx="6591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0.4*0.6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82A8019-18A3-0445-9387-36896C2C3D24}"/>
                </a:ext>
              </a:extLst>
            </p:cNvPr>
            <p:cNvSpPr txBox="1"/>
            <p:nvPr/>
          </p:nvSpPr>
          <p:spPr>
            <a:xfrm>
              <a:off x="9190218" y="4859067"/>
              <a:ext cx="6591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0.6*0.4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AD1E201-969E-034D-BC78-258F202D7FC0}"/>
                </a:ext>
              </a:extLst>
            </p:cNvPr>
            <p:cNvSpPr txBox="1"/>
            <p:nvPr/>
          </p:nvSpPr>
          <p:spPr>
            <a:xfrm>
              <a:off x="9190218" y="5765706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E0F8935-A56E-6942-963F-8CB5A5E98987}"/>
                </a:ext>
              </a:extLst>
            </p:cNvPr>
            <p:cNvSpPr txBox="1"/>
            <p:nvPr/>
          </p:nvSpPr>
          <p:spPr>
            <a:xfrm>
              <a:off x="10019943" y="2802924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2AA93BA-1C3A-E84A-9774-B7D8813E3129}"/>
                </a:ext>
              </a:extLst>
            </p:cNvPr>
            <p:cNvSpPr txBox="1"/>
            <p:nvPr/>
          </p:nvSpPr>
          <p:spPr>
            <a:xfrm>
              <a:off x="10019943" y="3223565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r>
                <a:rPr lang="en-US" sz="1200" b="1" dirty="0">
                  <a:solidFill>
                    <a:srgbClr val="C00000"/>
                  </a:solidFill>
                </a:rPr>
                <a:t> * 0.6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9D84EE-ADA0-9C45-A43D-1594AB139F88}"/>
                </a:ext>
              </a:extLst>
            </p:cNvPr>
            <p:cNvSpPr txBox="1"/>
            <p:nvPr/>
          </p:nvSpPr>
          <p:spPr>
            <a:xfrm>
              <a:off x="10019942" y="3718030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r>
                <a:rPr lang="en-US" sz="1200" b="1" dirty="0">
                  <a:solidFill>
                    <a:srgbClr val="C00000"/>
                  </a:solidFill>
                </a:rPr>
                <a:t> * 0.6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2C88A33-0C10-F145-B19C-72B82B9FE12A}"/>
                </a:ext>
              </a:extLst>
            </p:cNvPr>
            <p:cNvSpPr txBox="1"/>
            <p:nvPr/>
          </p:nvSpPr>
          <p:spPr>
            <a:xfrm>
              <a:off x="10019943" y="4155487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 * 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A3E0BA7-CFCC-FF47-A156-8FF3169401F3}"/>
                </a:ext>
              </a:extLst>
            </p:cNvPr>
            <p:cNvSpPr txBox="1"/>
            <p:nvPr/>
          </p:nvSpPr>
          <p:spPr>
            <a:xfrm>
              <a:off x="10019942" y="4640993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r>
                <a:rPr lang="en-US" sz="1200" b="1" dirty="0">
                  <a:solidFill>
                    <a:srgbClr val="C00000"/>
                  </a:solidFill>
                </a:rPr>
                <a:t> * 0.6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3F0EAF5-6E11-A041-84E7-EF5E4DAEC90E}"/>
                </a:ext>
              </a:extLst>
            </p:cNvPr>
            <p:cNvSpPr txBox="1"/>
            <p:nvPr/>
          </p:nvSpPr>
          <p:spPr>
            <a:xfrm>
              <a:off x="10019942" y="5070593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 * 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78E87B5-ABF5-2B45-9FC4-D02E86A16B28}"/>
                </a:ext>
              </a:extLst>
            </p:cNvPr>
            <p:cNvSpPr txBox="1"/>
            <p:nvPr/>
          </p:nvSpPr>
          <p:spPr>
            <a:xfrm>
              <a:off x="10019942" y="5537037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 * 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D0EE3C9-31E5-3645-B2D4-A45CCB963B1B}"/>
                </a:ext>
              </a:extLst>
            </p:cNvPr>
            <p:cNvSpPr txBox="1"/>
            <p:nvPr/>
          </p:nvSpPr>
          <p:spPr>
            <a:xfrm>
              <a:off x="10019942" y="596663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E045E32-EF75-EA42-A214-76DF7E93F418}"/>
              </a:ext>
            </a:extLst>
          </p:cNvPr>
          <p:cNvSpPr txBox="1"/>
          <p:nvPr/>
        </p:nvSpPr>
        <p:spPr>
          <a:xfrm>
            <a:off x="8173960" y="1411856"/>
            <a:ext cx="250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Biased coin (40% Heads)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67A4C98-8F98-3644-9E26-D7E5498F474F}"/>
              </a:ext>
            </a:extLst>
          </p:cNvPr>
          <p:cNvSpPr txBox="1"/>
          <p:nvPr/>
        </p:nvSpPr>
        <p:spPr>
          <a:xfrm>
            <a:off x="4616602" y="1707434"/>
            <a:ext cx="22733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p(0 Heads) = 1 * 0.5</a:t>
            </a:r>
            <a:r>
              <a:rPr lang="en-US" sz="1400" baseline="30000" dirty="0"/>
              <a:t>3</a:t>
            </a:r>
            <a:r>
              <a:rPr lang="en-US" sz="1400" dirty="0"/>
              <a:t> = 0.125</a:t>
            </a:r>
          </a:p>
          <a:p>
            <a:r>
              <a:rPr lang="en-US" sz="1400" dirty="0"/>
              <a:t>p(1 Heads) = 3 * 0.5</a:t>
            </a:r>
            <a:r>
              <a:rPr lang="en-US" sz="1400" baseline="30000" dirty="0"/>
              <a:t>3</a:t>
            </a:r>
            <a:r>
              <a:rPr lang="en-US" sz="1400" dirty="0"/>
              <a:t> = 0.375</a:t>
            </a:r>
          </a:p>
          <a:p>
            <a:r>
              <a:rPr lang="en-US" sz="1400" dirty="0"/>
              <a:t>p(2 Heads) = 3 * 0.5</a:t>
            </a:r>
            <a:r>
              <a:rPr lang="en-US" sz="1400" baseline="30000" dirty="0"/>
              <a:t>3</a:t>
            </a:r>
            <a:r>
              <a:rPr lang="en-US" sz="1400" dirty="0"/>
              <a:t> = 0.375</a:t>
            </a:r>
          </a:p>
          <a:p>
            <a:r>
              <a:rPr lang="en-US" sz="1400" dirty="0"/>
              <a:t>p(3 Heads) = 1 * 0.5</a:t>
            </a:r>
            <a:r>
              <a:rPr lang="en-US" sz="1400" baseline="30000" dirty="0"/>
              <a:t>3</a:t>
            </a:r>
            <a:r>
              <a:rPr lang="en-US" sz="1400" dirty="0"/>
              <a:t> = 0.125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A76417B-A962-874D-998A-656BE8968BAA}"/>
              </a:ext>
            </a:extLst>
          </p:cNvPr>
          <p:cNvSpPr txBox="1"/>
          <p:nvPr/>
        </p:nvSpPr>
        <p:spPr>
          <a:xfrm>
            <a:off x="8226198" y="1744563"/>
            <a:ext cx="27013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p(0 Heads) = 1 * 0. 6</a:t>
            </a:r>
            <a:r>
              <a:rPr lang="en-US" sz="1400" baseline="30000" dirty="0"/>
              <a:t>3</a:t>
            </a:r>
            <a:r>
              <a:rPr lang="en-US" sz="1400" dirty="0"/>
              <a:t> = 0.216</a:t>
            </a:r>
          </a:p>
          <a:p>
            <a:r>
              <a:rPr lang="en-US" sz="1400" dirty="0"/>
              <a:t>p(1 Heads) = 3 * 0.4 * 0.6</a:t>
            </a:r>
            <a:r>
              <a:rPr lang="en-US" sz="1400" baseline="30000" dirty="0"/>
              <a:t>2</a:t>
            </a:r>
            <a:r>
              <a:rPr lang="en-US" sz="1400" dirty="0"/>
              <a:t> = 0.432</a:t>
            </a:r>
          </a:p>
          <a:p>
            <a:r>
              <a:rPr lang="en-US" sz="1400" dirty="0"/>
              <a:t>p(2 Heads) = 3 * 0.4</a:t>
            </a:r>
            <a:r>
              <a:rPr lang="en-US" sz="1400" baseline="30000" dirty="0"/>
              <a:t>2</a:t>
            </a:r>
            <a:r>
              <a:rPr lang="en-US" sz="1400" dirty="0"/>
              <a:t> * 0.6 = 0.288</a:t>
            </a:r>
          </a:p>
          <a:p>
            <a:r>
              <a:rPr lang="en-US" sz="1400" dirty="0"/>
              <a:t>p(3 Heads) = 1 * 0.4</a:t>
            </a:r>
            <a:r>
              <a:rPr lang="en-US" sz="1400" baseline="30000" dirty="0"/>
              <a:t>3</a:t>
            </a:r>
            <a:r>
              <a:rPr lang="en-US" sz="1400" dirty="0"/>
              <a:t> = 0.064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60D636-9925-6144-B900-046B3EA60159}"/>
              </a:ext>
            </a:extLst>
          </p:cNvPr>
          <p:cNvSpPr txBox="1"/>
          <p:nvPr/>
        </p:nvSpPr>
        <p:spPr>
          <a:xfrm>
            <a:off x="838200" y="913765"/>
            <a:ext cx="600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of 2 out of 3 Heads?</a:t>
            </a:r>
          </a:p>
        </p:txBody>
      </p:sp>
    </p:spTree>
    <p:extLst>
      <p:ext uri="{BB962C8B-B14F-4D97-AF65-F5344CB8AC3E}">
        <p14:creationId xmlns:p14="http://schemas.microsoft.com/office/powerpoint/2010/main" val="4242182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C2799A5-8271-DB43-A18B-E91A902B4704}"/>
              </a:ext>
            </a:extLst>
          </p:cNvPr>
          <p:cNvGrpSpPr/>
          <p:nvPr/>
        </p:nvGrpSpPr>
        <p:grpSpPr>
          <a:xfrm>
            <a:off x="8083558" y="2336703"/>
            <a:ext cx="2717368" cy="3967616"/>
            <a:chOff x="8083558" y="2336703"/>
            <a:chExt cx="2717368" cy="3967616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7BDDF258-31CB-AA4E-A6A8-81C25892A9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2583"/>
            <a:stretch/>
          </p:blipFill>
          <p:spPr>
            <a:xfrm>
              <a:off x="8083558" y="2336703"/>
              <a:ext cx="2047737" cy="3967616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FC3BAFD-99D2-DB41-8C41-ED32B5D6D9D0}"/>
                </a:ext>
              </a:extLst>
            </p:cNvPr>
            <p:cNvSpPr txBox="1"/>
            <p:nvPr/>
          </p:nvSpPr>
          <p:spPr>
            <a:xfrm>
              <a:off x="8458833" y="3539962"/>
              <a:ext cx="3834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30ECFA2-4862-EC48-B0F3-9A46FE8D2B21}"/>
                </a:ext>
              </a:extLst>
            </p:cNvPr>
            <p:cNvSpPr txBox="1"/>
            <p:nvPr/>
          </p:nvSpPr>
          <p:spPr>
            <a:xfrm>
              <a:off x="8419299" y="5284746"/>
              <a:ext cx="3834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0.6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8F80D96-6C61-8040-A52E-1DE3195FA193}"/>
                </a:ext>
              </a:extLst>
            </p:cNvPr>
            <p:cNvSpPr txBox="1"/>
            <p:nvPr/>
          </p:nvSpPr>
          <p:spPr>
            <a:xfrm>
              <a:off x="9183570" y="3030968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0C8FBBD-C2E3-554D-9BB3-7FFDDCC6684B}"/>
                </a:ext>
              </a:extLst>
            </p:cNvPr>
            <p:cNvSpPr txBox="1"/>
            <p:nvPr/>
          </p:nvSpPr>
          <p:spPr>
            <a:xfrm>
              <a:off x="9183570" y="3943961"/>
              <a:ext cx="6591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0.4*0.6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CE41D62-2A9B-384F-9B85-6CBF7890D58B}"/>
                </a:ext>
              </a:extLst>
            </p:cNvPr>
            <p:cNvSpPr txBox="1"/>
            <p:nvPr/>
          </p:nvSpPr>
          <p:spPr>
            <a:xfrm>
              <a:off x="9190218" y="4859067"/>
              <a:ext cx="6591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0.6*0.4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EECC58D-5EAE-3144-AC5A-C2C87C0855E4}"/>
                </a:ext>
              </a:extLst>
            </p:cNvPr>
            <p:cNvSpPr txBox="1"/>
            <p:nvPr/>
          </p:nvSpPr>
          <p:spPr>
            <a:xfrm>
              <a:off x="9190218" y="5765706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F182E73-E8C4-2F4B-8B7D-6FD657AF7443}"/>
                </a:ext>
              </a:extLst>
            </p:cNvPr>
            <p:cNvSpPr txBox="1"/>
            <p:nvPr/>
          </p:nvSpPr>
          <p:spPr>
            <a:xfrm>
              <a:off x="10019943" y="2802924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BDDDF6B-ADD2-C047-AB35-1E80592C2C36}"/>
                </a:ext>
              </a:extLst>
            </p:cNvPr>
            <p:cNvSpPr txBox="1"/>
            <p:nvPr/>
          </p:nvSpPr>
          <p:spPr>
            <a:xfrm>
              <a:off x="10019943" y="3223565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r>
                <a:rPr lang="en-US" sz="1200" b="1" dirty="0">
                  <a:solidFill>
                    <a:srgbClr val="C00000"/>
                  </a:solidFill>
                </a:rPr>
                <a:t> * 0.6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1253A21-C6BD-7048-8373-9ABD8A68C785}"/>
                </a:ext>
              </a:extLst>
            </p:cNvPr>
            <p:cNvSpPr txBox="1"/>
            <p:nvPr/>
          </p:nvSpPr>
          <p:spPr>
            <a:xfrm>
              <a:off x="10019942" y="3718030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r>
                <a:rPr lang="en-US" sz="1200" b="1" dirty="0">
                  <a:solidFill>
                    <a:srgbClr val="C00000"/>
                  </a:solidFill>
                </a:rPr>
                <a:t> * 0.6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1AC3885-2130-2049-875D-86F085E34A9E}"/>
                </a:ext>
              </a:extLst>
            </p:cNvPr>
            <p:cNvSpPr txBox="1"/>
            <p:nvPr/>
          </p:nvSpPr>
          <p:spPr>
            <a:xfrm>
              <a:off x="10019943" y="4155487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 * 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7BA7E25-D272-E44F-8237-F7EC4AEEF39B}"/>
                </a:ext>
              </a:extLst>
            </p:cNvPr>
            <p:cNvSpPr txBox="1"/>
            <p:nvPr/>
          </p:nvSpPr>
          <p:spPr>
            <a:xfrm>
              <a:off x="10019942" y="4640993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r>
                <a:rPr lang="en-US" sz="1200" b="1" dirty="0">
                  <a:solidFill>
                    <a:srgbClr val="C00000"/>
                  </a:solidFill>
                </a:rPr>
                <a:t> * 0.6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CC41B6A-1E29-DC41-97EB-E3C268E0D7DF}"/>
                </a:ext>
              </a:extLst>
            </p:cNvPr>
            <p:cNvSpPr txBox="1"/>
            <p:nvPr/>
          </p:nvSpPr>
          <p:spPr>
            <a:xfrm>
              <a:off x="10019942" y="5070593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 * 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8F63CFE-915B-864B-BA92-94E911B33689}"/>
                </a:ext>
              </a:extLst>
            </p:cNvPr>
            <p:cNvSpPr txBox="1"/>
            <p:nvPr/>
          </p:nvSpPr>
          <p:spPr>
            <a:xfrm>
              <a:off x="10019942" y="5537037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 * 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10506AC-6124-EF4D-A749-B4789AF14CA7}"/>
                </a:ext>
              </a:extLst>
            </p:cNvPr>
            <p:cNvSpPr txBox="1"/>
            <p:nvPr/>
          </p:nvSpPr>
          <p:spPr>
            <a:xfrm>
              <a:off x="10019942" y="596663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57DBCCA-9555-EC40-A62F-5B44F2E5CC9A}"/>
              </a:ext>
            </a:extLst>
          </p:cNvPr>
          <p:cNvGrpSpPr/>
          <p:nvPr/>
        </p:nvGrpSpPr>
        <p:grpSpPr>
          <a:xfrm>
            <a:off x="4497432" y="2336703"/>
            <a:ext cx="2371119" cy="3967616"/>
            <a:chOff x="4497432" y="2336703"/>
            <a:chExt cx="2371119" cy="3967616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1BDCF411-5507-5944-9F25-A658F17BD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2583"/>
            <a:stretch/>
          </p:blipFill>
          <p:spPr>
            <a:xfrm>
              <a:off x="4497432" y="2336703"/>
              <a:ext cx="2047737" cy="3967616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A5062FD-9A45-514C-BFB0-6E69F069C57A}"/>
                </a:ext>
              </a:extLst>
            </p:cNvPr>
            <p:cNvSpPr txBox="1"/>
            <p:nvPr/>
          </p:nvSpPr>
          <p:spPr>
            <a:xfrm>
              <a:off x="4872707" y="3539962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AF47C27-DFC3-E64D-8A35-620FD5CEFE04}"/>
                </a:ext>
              </a:extLst>
            </p:cNvPr>
            <p:cNvSpPr txBox="1"/>
            <p:nvPr/>
          </p:nvSpPr>
          <p:spPr>
            <a:xfrm>
              <a:off x="4833173" y="5284746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08699B9-82C7-9545-AEDB-E5F096E56906}"/>
                </a:ext>
              </a:extLst>
            </p:cNvPr>
            <p:cNvSpPr txBox="1"/>
            <p:nvPr/>
          </p:nvSpPr>
          <p:spPr>
            <a:xfrm>
              <a:off x="5597444" y="3030968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ECC6080-4E20-614D-9F82-48FA8F496202}"/>
                </a:ext>
              </a:extLst>
            </p:cNvPr>
            <p:cNvSpPr txBox="1"/>
            <p:nvPr/>
          </p:nvSpPr>
          <p:spPr>
            <a:xfrm>
              <a:off x="5597444" y="3943961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879D8ED-E158-514F-B9D0-C983284211C5}"/>
                </a:ext>
              </a:extLst>
            </p:cNvPr>
            <p:cNvSpPr txBox="1"/>
            <p:nvPr/>
          </p:nvSpPr>
          <p:spPr>
            <a:xfrm>
              <a:off x="5604092" y="485906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0F829AB-1A8A-3B4A-B20F-CD49D78E4B00}"/>
                </a:ext>
              </a:extLst>
            </p:cNvPr>
            <p:cNvSpPr txBox="1"/>
            <p:nvPr/>
          </p:nvSpPr>
          <p:spPr>
            <a:xfrm>
              <a:off x="5604092" y="5765706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5F3AEC4-FF14-2743-9DC3-6F18331DCA30}"/>
                </a:ext>
              </a:extLst>
            </p:cNvPr>
            <p:cNvSpPr txBox="1"/>
            <p:nvPr/>
          </p:nvSpPr>
          <p:spPr>
            <a:xfrm>
              <a:off x="6433817" y="2802924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BE33E09-D270-A240-BDCA-2C244478CC5F}"/>
                </a:ext>
              </a:extLst>
            </p:cNvPr>
            <p:cNvSpPr txBox="1"/>
            <p:nvPr/>
          </p:nvSpPr>
          <p:spPr>
            <a:xfrm>
              <a:off x="6433817" y="3223565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3D59141-AA71-5B4D-AE7D-57F1BE13C8DB}"/>
                </a:ext>
              </a:extLst>
            </p:cNvPr>
            <p:cNvSpPr txBox="1"/>
            <p:nvPr/>
          </p:nvSpPr>
          <p:spPr>
            <a:xfrm>
              <a:off x="6433816" y="3718030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1F1EF31-5FE8-3346-B4B5-5729A7B81B17}"/>
                </a:ext>
              </a:extLst>
            </p:cNvPr>
            <p:cNvSpPr txBox="1"/>
            <p:nvPr/>
          </p:nvSpPr>
          <p:spPr>
            <a:xfrm>
              <a:off x="6433817" y="415548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C269040-9945-5848-9E96-E0AEC405858C}"/>
                </a:ext>
              </a:extLst>
            </p:cNvPr>
            <p:cNvSpPr txBox="1"/>
            <p:nvPr/>
          </p:nvSpPr>
          <p:spPr>
            <a:xfrm>
              <a:off x="6433816" y="4640993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0359FB1-2D62-3C4A-8975-4467CFF5E3F9}"/>
                </a:ext>
              </a:extLst>
            </p:cNvPr>
            <p:cNvSpPr txBox="1"/>
            <p:nvPr/>
          </p:nvSpPr>
          <p:spPr>
            <a:xfrm>
              <a:off x="6433816" y="5070593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F4EC672-2AC2-A245-927A-5D691F1F139B}"/>
                </a:ext>
              </a:extLst>
            </p:cNvPr>
            <p:cNvSpPr txBox="1"/>
            <p:nvPr/>
          </p:nvSpPr>
          <p:spPr>
            <a:xfrm>
              <a:off x="6433816" y="553703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C6FB601-917F-C64D-BCB0-ED032BF54D2C}"/>
                </a:ext>
              </a:extLst>
            </p:cNvPr>
            <p:cNvSpPr txBox="1"/>
            <p:nvPr/>
          </p:nvSpPr>
          <p:spPr>
            <a:xfrm>
              <a:off x="6433816" y="596663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Binomial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95669-6C43-C042-9CDD-DAF524741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53" y="2336703"/>
            <a:ext cx="2645077" cy="396761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6961B1-27D9-C74E-9F2C-2CEBE3FB6806}"/>
              </a:ext>
            </a:extLst>
          </p:cNvPr>
          <p:cNvCxnSpPr>
            <a:cxnSpLocks/>
          </p:cNvCxnSpPr>
          <p:nvPr/>
        </p:nvCxnSpPr>
        <p:spPr>
          <a:xfrm>
            <a:off x="1296380" y="2052228"/>
            <a:ext cx="0" cy="11341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11C5B9-3521-1243-B9D5-CB78380D696E}"/>
              </a:ext>
            </a:extLst>
          </p:cNvPr>
          <p:cNvCxnSpPr>
            <a:cxnSpLocks/>
          </p:cNvCxnSpPr>
          <p:nvPr/>
        </p:nvCxnSpPr>
        <p:spPr>
          <a:xfrm>
            <a:off x="2038237" y="2052228"/>
            <a:ext cx="1" cy="733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8DCA96-6CE4-594E-BEB2-27DB2B2FEE8C}"/>
              </a:ext>
            </a:extLst>
          </p:cNvPr>
          <p:cNvCxnSpPr>
            <a:cxnSpLocks/>
          </p:cNvCxnSpPr>
          <p:nvPr/>
        </p:nvCxnSpPr>
        <p:spPr>
          <a:xfrm>
            <a:off x="2870341" y="2052228"/>
            <a:ext cx="0" cy="527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9F2B7FA-DE84-1942-966B-C20F242BB08E}"/>
              </a:ext>
            </a:extLst>
          </p:cNvPr>
          <p:cNvSpPr txBox="1"/>
          <p:nvPr/>
        </p:nvSpPr>
        <p:spPr>
          <a:xfrm>
            <a:off x="1002183" y="1745524"/>
            <a:ext cx="696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toss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20933C-E3AF-BE46-8905-9E1F0EEF168D}"/>
              </a:ext>
            </a:extLst>
          </p:cNvPr>
          <p:cNvSpPr txBox="1"/>
          <p:nvPr/>
        </p:nvSpPr>
        <p:spPr>
          <a:xfrm>
            <a:off x="1718915" y="1741174"/>
            <a:ext cx="73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  <a:r>
              <a:rPr lang="en-US" sz="1400" baseline="30000" dirty="0"/>
              <a:t>nd</a:t>
            </a:r>
            <a:r>
              <a:rPr lang="en-US" sz="1400" dirty="0"/>
              <a:t> toss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A8080A-1552-7B48-A5A0-7BE8B7A1A184}"/>
              </a:ext>
            </a:extLst>
          </p:cNvPr>
          <p:cNvSpPr txBox="1"/>
          <p:nvPr/>
        </p:nvSpPr>
        <p:spPr>
          <a:xfrm>
            <a:off x="2559480" y="1741174"/>
            <a:ext cx="713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baseline="30000" dirty="0"/>
              <a:t>rd</a:t>
            </a:r>
            <a:r>
              <a:rPr lang="en-US" sz="1400" dirty="0"/>
              <a:t> toss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6AC758-DECC-594D-8D01-DCBB1FAD904E}"/>
              </a:ext>
            </a:extLst>
          </p:cNvPr>
          <p:cNvSpPr txBox="1"/>
          <p:nvPr/>
        </p:nvSpPr>
        <p:spPr>
          <a:xfrm>
            <a:off x="5318078" y="1413360"/>
            <a:ext cx="986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Fair coin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3254CEB-4F56-D74B-AE84-4E930172DEEA}"/>
              </a:ext>
            </a:extLst>
          </p:cNvPr>
          <p:cNvSpPr/>
          <p:nvPr/>
        </p:nvSpPr>
        <p:spPr>
          <a:xfrm>
            <a:off x="3272945" y="3206197"/>
            <a:ext cx="458985" cy="804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4276EF-A59D-0148-B652-970283CF2211}"/>
              </a:ext>
            </a:extLst>
          </p:cNvPr>
          <p:cNvSpPr/>
          <p:nvPr/>
        </p:nvSpPr>
        <p:spPr>
          <a:xfrm>
            <a:off x="3272944" y="4543124"/>
            <a:ext cx="458985" cy="391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045E32-EF75-EA42-A214-76DF7E93F418}"/>
              </a:ext>
            </a:extLst>
          </p:cNvPr>
          <p:cNvSpPr txBox="1"/>
          <p:nvPr/>
        </p:nvSpPr>
        <p:spPr>
          <a:xfrm>
            <a:off x="8173960" y="1411856"/>
            <a:ext cx="250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Biased coin (40% Heads)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67A4C98-8F98-3644-9E26-D7E5498F474F}"/>
              </a:ext>
            </a:extLst>
          </p:cNvPr>
          <p:cNvSpPr txBox="1"/>
          <p:nvPr/>
        </p:nvSpPr>
        <p:spPr>
          <a:xfrm>
            <a:off x="4616602" y="1707434"/>
            <a:ext cx="22733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p(0 Heads) = 1 * 0.5</a:t>
            </a:r>
            <a:r>
              <a:rPr lang="en-US" sz="1400" baseline="30000" dirty="0"/>
              <a:t>3</a:t>
            </a:r>
            <a:r>
              <a:rPr lang="en-US" sz="1400" dirty="0"/>
              <a:t> = 0.125</a:t>
            </a:r>
          </a:p>
          <a:p>
            <a:r>
              <a:rPr lang="en-US" sz="1400" dirty="0"/>
              <a:t>p(1 Heads) = 3 * 0.5</a:t>
            </a:r>
            <a:r>
              <a:rPr lang="en-US" sz="1400" baseline="30000" dirty="0"/>
              <a:t>3</a:t>
            </a:r>
            <a:r>
              <a:rPr lang="en-US" sz="1400" dirty="0"/>
              <a:t> = 0.375</a:t>
            </a:r>
          </a:p>
          <a:p>
            <a:r>
              <a:rPr lang="en-US" sz="1400" dirty="0"/>
              <a:t>p(2 Heads) = 3 * 0.5</a:t>
            </a:r>
            <a:r>
              <a:rPr lang="en-US" sz="1400" baseline="30000" dirty="0"/>
              <a:t>3</a:t>
            </a:r>
            <a:r>
              <a:rPr lang="en-US" sz="1400" dirty="0"/>
              <a:t> = 0.375</a:t>
            </a:r>
          </a:p>
          <a:p>
            <a:r>
              <a:rPr lang="en-US" sz="1400" dirty="0"/>
              <a:t>p(3 Heads) = 1 * 0.5</a:t>
            </a:r>
            <a:r>
              <a:rPr lang="en-US" sz="1400" baseline="30000" dirty="0"/>
              <a:t>3</a:t>
            </a:r>
            <a:r>
              <a:rPr lang="en-US" sz="1400" dirty="0"/>
              <a:t> = 0.125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A76417B-A962-874D-998A-656BE8968BAA}"/>
              </a:ext>
            </a:extLst>
          </p:cNvPr>
          <p:cNvSpPr txBox="1"/>
          <p:nvPr/>
        </p:nvSpPr>
        <p:spPr>
          <a:xfrm>
            <a:off x="8226198" y="1744563"/>
            <a:ext cx="26709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p(0 Heads) = 1 * 0. 6</a:t>
            </a:r>
            <a:r>
              <a:rPr lang="en-US" sz="1400" baseline="30000" dirty="0"/>
              <a:t>3</a:t>
            </a:r>
            <a:r>
              <a:rPr lang="en-US" sz="1400" dirty="0"/>
              <a:t> = 0.216</a:t>
            </a:r>
          </a:p>
          <a:p>
            <a:r>
              <a:rPr lang="en-US" sz="1400" dirty="0"/>
              <a:t>p(1 Heads) = 3 * 0.4 * 0.6</a:t>
            </a:r>
            <a:r>
              <a:rPr lang="en-US" sz="1400" baseline="30000" dirty="0"/>
              <a:t>2</a:t>
            </a:r>
            <a:r>
              <a:rPr lang="en-US" sz="1400" dirty="0"/>
              <a:t> = 0.432</a:t>
            </a:r>
          </a:p>
          <a:p>
            <a:r>
              <a:rPr lang="en-US" sz="1400" dirty="0"/>
              <a:t>p(2 Heads) = 3 * 0.4</a:t>
            </a:r>
            <a:r>
              <a:rPr lang="en-US" sz="1400" baseline="30000" dirty="0"/>
              <a:t>2</a:t>
            </a:r>
            <a:r>
              <a:rPr lang="en-US" sz="1400" dirty="0"/>
              <a:t> * 0.6 = 0.288</a:t>
            </a:r>
          </a:p>
          <a:p>
            <a:r>
              <a:rPr lang="en-US" sz="1400" dirty="0"/>
              <a:t>p(3 Heads) = 1 * 0.4</a:t>
            </a:r>
            <a:r>
              <a:rPr lang="en-US" sz="1400" baseline="30000" dirty="0"/>
              <a:t>3</a:t>
            </a:r>
            <a:r>
              <a:rPr lang="en-US" sz="1400" dirty="0"/>
              <a:t> = 0.064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204916-8097-014C-AE4A-865902036D9C}"/>
              </a:ext>
            </a:extLst>
          </p:cNvPr>
          <p:cNvSpPr/>
          <p:nvPr/>
        </p:nvSpPr>
        <p:spPr>
          <a:xfrm>
            <a:off x="9190218" y="2213810"/>
            <a:ext cx="223290" cy="2406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E0ED2CF-3E8D-524E-B93E-AA105BDB11DF}"/>
              </a:ext>
            </a:extLst>
          </p:cNvPr>
          <p:cNvSpPr/>
          <p:nvPr/>
        </p:nvSpPr>
        <p:spPr>
          <a:xfrm>
            <a:off x="9490023" y="2212206"/>
            <a:ext cx="783911" cy="2406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84A068-2E97-C240-A0DB-3F71D0962865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8342703" y="1358957"/>
            <a:ext cx="880215" cy="8900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92AED95-82CB-2E46-90D6-9B69E4CCA16E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9881979" y="1317344"/>
            <a:ext cx="249316" cy="894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80DBAC9-AD8A-5A48-9AD2-25F6BF389D3C}"/>
              </a:ext>
            </a:extLst>
          </p:cNvPr>
          <p:cNvSpPr txBox="1"/>
          <p:nvPr/>
        </p:nvSpPr>
        <p:spPr>
          <a:xfrm>
            <a:off x="7235017" y="375640"/>
            <a:ext cx="1554915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# of ways to get 2 heads out of 3 tosses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5C8EDA5-5324-3B45-A4A3-F3282F49DAD9}"/>
              </a:ext>
            </a:extLst>
          </p:cNvPr>
          <p:cNvSpPr txBox="1"/>
          <p:nvPr/>
        </p:nvSpPr>
        <p:spPr>
          <a:xfrm>
            <a:off x="8956795" y="392496"/>
            <a:ext cx="2545393" cy="877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dirty="0"/>
              <a:t>   (</a:t>
            </a:r>
            <a:r>
              <a:rPr lang="en-US" dirty="0" err="1"/>
              <a:t>p</a:t>
            </a:r>
            <a:r>
              <a:rPr lang="en-US" baseline="-25000" dirty="0" err="1"/>
              <a:t>Heads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* (</a:t>
            </a:r>
            <a:r>
              <a:rPr lang="en-US" dirty="0" err="1"/>
              <a:t>p</a:t>
            </a:r>
            <a:r>
              <a:rPr lang="en-US" baseline="-25000" dirty="0" err="1"/>
              <a:t>Tails</a:t>
            </a:r>
            <a:r>
              <a:rPr lang="en-US" dirty="0"/>
              <a:t>)</a:t>
            </a:r>
            <a:r>
              <a:rPr lang="en-US" baseline="30000" dirty="0"/>
              <a:t>1</a:t>
            </a:r>
          </a:p>
          <a:p>
            <a:pPr>
              <a:spcBef>
                <a:spcPts val="1800"/>
              </a:spcBef>
            </a:pPr>
            <a:r>
              <a:rPr lang="en-US" dirty="0"/>
              <a:t>= (</a:t>
            </a:r>
            <a:r>
              <a:rPr lang="en-US" dirty="0" err="1"/>
              <a:t>p</a:t>
            </a:r>
            <a:r>
              <a:rPr lang="en-US" baseline="-25000" dirty="0" err="1"/>
              <a:t>Heads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* (1 - </a:t>
            </a:r>
            <a:r>
              <a:rPr lang="en-US" dirty="0" err="1"/>
              <a:t>p</a:t>
            </a:r>
            <a:r>
              <a:rPr lang="en-US" baseline="-25000" dirty="0" err="1"/>
              <a:t>Heads</a:t>
            </a:r>
            <a:r>
              <a:rPr lang="en-US" dirty="0"/>
              <a:t>)</a:t>
            </a:r>
            <a:r>
              <a:rPr lang="en-US" baseline="30000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654B12-3878-4641-9A39-53A7117D3D81}"/>
              </a:ext>
            </a:extLst>
          </p:cNvPr>
          <p:cNvSpPr txBox="1"/>
          <p:nvPr/>
        </p:nvSpPr>
        <p:spPr>
          <a:xfrm>
            <a:off x="838200" y="913765"/>
            <a:ext cx="600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of 2 out of 3 Heads?</a:t>
            </a:r>
          </a:p>
        </p:txBody>
      </p:sp>
    </p:spTree>
    <p:extLst>
      <p:ext uri="{BB962C8B-B14F-4D97-AF65-F5344CB8AC3E}">
        <p14:creationId xmlns:p14="http://schemas.microsoft.com/office/powerpoint/2010/main" val="2352004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1B92A11-D8B7-7246-B308-40BC386817DD}"/>
              </a:ext>
            </a:extLst>
          </p:cNvPr>
          <p:cNvGrpSpPr/>
          <p:nvPr/>
        </p:nvGrpSpPr>
        <p:grpSpPr>
          <a:xfrm>
            <a:off x="8083558" y="2336703"/>
            <a:ext cx="2717368" cy="3967616"/>
            <a:chOff x="8083558" y="2336703"/>
            <a:chExt cx="2717368" cy="3967616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17C52BCB-73B2-0648-8C0A-97EF217800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2583"/>
            <a:stretch/>
          </p:blipFill>
          <p:spPr>
            <a:xfrm>
              <a:off x="8083558" y="2336703"/>
              <a:ext cx="2047737" cy="3967616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2436FBB-7EF6-5342-84AC-01AA05C4E839}"/>
                </a:ext>
              </a:extLst>
            </p:cNvPr>
            <p:cNvSpPr txBox="1"/>
            <p:nvPr/>
          </p:nvSpPr>
          <p:spPr>
            <a:xfrm>
              <a:off x="8458833" y="3539962"/>
              <a:ext cx="3834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0002EDC-B0C1-E748-BE35-7F37AA4DE8A4}"/>
                </a:ext>
              </a:extLst>
            </p:cNvPr>
            <p:cNvSpPr txBox="1"/>
            <p:nvPr/>
          </p:nvSpPr>
          <p:spPr>
            <a:xfrm>
              <a:off x="8419299" y="5284746"/>
              <a:ext cx="3834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0.6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6DA6F974-5DAD-C84E-873D-54518719259D}"/>
                </a:ext>
              </a:extLst>
            </p:cNvPr>
            <p:cNvSpPr txBox="1"/>
            <p:nvPr/>
          </p:nvSpPr>
          <p:spPr>
            <a:xfrm>
              <a:off x="9183570" y="3030968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2B1570F-18C9-7E49-A460-5006FB6AD676}"/>
                </a:ext>
              </a:extLst>
            </p:cNvPr>
            <p:cNvSpPr txBox="1"/>
            <p:nvPr/>
          </p:nvSpPr>
          <p:spPr>
            <a:xfrm>
              <a:off x="9183570" y="3943961"/>
              <a:ext cx="6591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0.4*0.6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9A9FDAF-FFB8-EF4A-AF23-B9C4A9A3D28D}"/>
                </a:ext>
              </a:extLst>
            </p:cNvPr>
            <p:cNvSpPr txBox="1"/>
            <p:nvPr/>
          </p:nvSpPr>
          <p:spPr>
            <a:xfrm>
              <a:off x="9190218" y="4859067"/>
              <a:ext cx="6591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0.6*0.4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297E369-B6E8-224C-B369-D23195BF8F7F}"/>
                </a:ext>
              </a:extLst>
            </p:cNvPr>
            <p:cNvSpPr txBox="1"/>
            <p:nvPr/>
          </p:nvSpPr>
          <p:spPr>
            <a:xfrm>
              <a:off x="9190218" y="5765706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0CD94DB-6B3F-8246-B37C-FECDFD383284}"/>
                </a:ext>
              </a:extLst>
            </p:cNvPr>
            <p:cNvSpPr txBox="1"/>
            <p:nvPr/>
          </p:nvSpPr>
          <p:spPr>
            <a:xfrm>
              <a:off x="10019943" y="2802924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695E64F-1191-6B4E-91F0-58DC4A91D2C7}"/>
                </a:ext>
              </a:extLst>
            </p:cNvPr>
            <p:cNvSpPr txBox="1"/>
            <p:nvPr/>
          </p:nvSpPr>
          <p:spPr>
            <a:xfrm>
              <a:off x="10019943" y="3223565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r>
                <a:rPr lang="en-US" sz="1200" b="1" dirty="0">
                  <a:solidFill>
                    <a:srgbClr val="C00000"/>
                  </a:solidFill>
                </a:rPr>
                <a:t> * 0.6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E224C26-69AF-9E4D-BBC9-620A9E8B7E7C}"/>
                </a:ext>
              </a:extLst>
            </p:cNvPr>
            <p:cNvSpPr txBox="1"/>
            <p:nvPr/>
          </p:nvSpPr>
          <p:spPr>
            <a:xfrm>
              <a:off x="10019942" y="3718030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r>
                <a:rPr lang="en-US" sz="1200" b="1" dirty="0">
                  <a:solidFill>
                    <a:srgbClr val="C00000"/>
                  </a:solidFill>
                </a:rPr>
                <a:t> * 0.6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38412B5-BC63-3E40-BFFC-1BBF35228F40}"/>
                </a:ext>
              </a:extLst>
            </p:cNvPr>
            <p:cNvSpPr txBox="1"/>
            <p:nvPr/>
          </p:nvSpPr>
          <p:spPr>
            <a:xfrm>
              <a:off x="10019943" y="4155487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 * 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7ECD437-853D-F34F-8F53-7CD6569CA436}"/>
                </a:ext>
              </a:extLst>
            </p:cNvPr>
            <p:cNvSpPr txBox="1"/>
            <p:nvPr/>
          </p:nvSpPr>
          <p:spPr>
            <a:xfrm>
              <a:off x="10019942" y="4640993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r>
                <a:rPr lang="en-US" sz="1200" b="1" dirty="0">
                  <a:solidFill>
                    <a:srgbClr val="C00000"/>
                  </a:solidFill>
                </a:rPr>
                <a:t> * 0.6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80FF5E9-19CA-0647-915F-41E6A63EDCF6}"/>
                </a:ext>
              </a:extLst>
            </p:cNvPr>
            <p:cNvSpPr txBox="1"/>
            <p:nvPr/>
          </p:nvSpPr>
          <p:spPr>
            <a:xfrm>
              <a:off x="10019942" y="5070593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 * 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37CC0FD-D371-5E4F-9DEE-B8CAA7418A8A}"/>
                </a:ext>
              </a:extLst>
            </p:cNvPr>
            <p:cNvSpPr txBox="1"/>
            <p:nvPr/>
          </p:nvSpPr>
          <p:spPr>
            <a:xfrm>
              <a:off x="10019942" y="5537037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 * 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3BE301C-761C-A34B-94D5-5726C9D50FE9}"/>
                </a:ext>
              </a:extLst>
            </p:cNvPr>
            <p:cNvSpPr txBox="1"/>
            <p:nvPr/>
          </p:nvSpPr>
          <p:spPr>
            <a:xfrm>
              <a:off x="10019942" y="596663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Binomial Distribution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045E32-EF75-EA42-A214-76DF7E93F418}"/>
              </a:ext>
            </a:extLst>
          </p:cNvPr>
          <p:cNvSpPr txBox="1"/>
          <p:nvPr/>
        </p:nvSpPr>
        <p:spPr>
          <a:xfrm>
            <a:off x="8173960" y="1411856"/>
            <a:ext cx="250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Biased coin (40% Heads)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A76417B-A962-874D-998A-656BE8968BAA}"/>
              </a:ext>
            </a:extLst>
          </p:cNvPr>
          <p:cNvSpPr txBox="1"/>
          <p:nvPr/>
        </p:nvSpPr>
        <p:spPr>
          <a:xfrm>
            <a:off x="8226198" y="1744563"/>
            <a:ext cx="26709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p(0 Heads) = 1 * 0. 6</a:t>
            </a:r>
            <a:r>
              <a:rPr lang="en-US" sz="1400" baseline="30000" dirty="0"/>
              <a:t>3</a:t>
            </a:r>
            <a:r>
              <a:rPr lang="en-US" sz="1400" dirty="0"/>
              <a:t> = 0.216</a:t>
            </a:r>
          </a:p>
          <a:p>
            <a:r>
              <a:rPr lang="en-US" sz="1400" dirty="0"/>
              <a:t>p(1 Heads) = 3 * 0.4 * 0.6</a:t>
            </a:r>
            <a:r>
              <a:rPr lang="en-US" sz="1400" baseline="30000" dirty="0"/>
              <a:t>2</a:t>
            </a:r>
            <a:r>
              <a:rPr lang="en-US" sz="1400" dirty="0"/>
              <a:t> = 0.432</a:t>
            </a:r>
          </a:p>
          <a:p>
            <a:r>
              <a:rPr lang="en-US" sz="1400" dirty="0"/>
              <a:t>p(2 Heads) = 3 * 0.4</a:t>
            </a:r>
            <a:r>
              <a:rPr lang="en-US" sz="1400" baseline="30000" dirty="0"/>
              <a:t>2</a:t>
            </a:r>
            <a:r>
              <a:rPr lang="en-US" sz="1400" dirty="0"/>
              <a:t> * 0.6 = 0.288</a:t>
            </a:r>
          </a:p>
          <a:p>
            <a:r>
              <a:rPr lang="en-US" sz="1400" dirty="0"/>
              <a:t>p(3 Heads) = 1 * 0.4</a:t>
            </a:r>
            <a:r>
              <a:rPr lang="en-US" sz="1400" baseline="30000" dirty="0"/>
              <a:t>3</a:t>
            </a:r>
            <a:r>
              <a:rPr lang="en-US" sz="1400" dirty="0"/>
              <a:t> = 0.064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204916-8097-014C-AE4A-865902036D9C}"/>
              </a:ext>
            </a:extLst>
          </p:cNvPr>
          <p:cNvSpPr/>
          <p:nvPr/>
        </p:nvSpPr>
        <p:spPr>
          <a:xfrm>
            <a:off x="9190218" y="2213810"/>
            <a:ext cx="223290" cy="2406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84A068-2E97-C240-A0DB-3F71D0962865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8342703" y="1358957"/>
            <a:ext cx="880215" cy="89009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80DBAC9-AD8A-5A48-9AD2-25F6BF389D3C}"/>
              </a:ext>
            </a:extLst>
          </p:cNvPr>
          <p:cNvSpPr txBox="1"/>
          <p:nvPr/>
        </p:nvSpPr>
        <p:spPr>
          <a:xfrm>
            <a:off x="7235017" y="375640"/>
            <a:ext cx="1554915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# of ways to get 2 heads out of 3 tosses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5C8EDA5-5324-3B45-A4A3-F3282F49DAD9}"/>
              </a:ext>
            </a:extLst>
          </p:cNvPr>
          <p:cNvSpPr txBox="1"/>
          <p:nvPr/>
        </p:nvSpPr>
        <p:spPr>
          <a:xfrm>
            <a:off x="8956795" y="392496"/>
            <a:ext cx="2545393" cy="877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dirty="0"/>
              <a:t>   (</a:t>
            </a:r>
            <a:r>
              <a:rPr lang="en-US" dirty="0" err="1"/>
              <a:t>p</a:t>
            </a:r>
            <a:r>
              <a:rPr lang="en-US" baseline="-25000" dirty="0" err="1"/>
              <a:t>Heads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* (</a:t>
            </a:r>
            <a:r>
              <a:rPr lang="en-US" dirty="0" err="1"/>
              <a:t>p</a:t>
            </a:r>
            <a:r>
              <a:rPr lang="en-US" baseline="-25000" dirty="0" err="1"/>
              <a:t>Tails</a:t>
            </a:r>
            <a:r>
              <a:rPr lang="en-US" dirty="0"/>
              <a:t>)</a:t>
            </a:r>
            <a:r>
              <a:rPr lang="en-US" baseline="30000" dirty="0"/>
              <a:t>1</a:t>
            </a:r>
          </a:p>
          <a:p>
            <a:pPr>
              <a:spcBef>
                <a:spcPts val="1800"/>
              </a:spcBef>
            </a:pPr>
            <a:r>
              <a:rPr lang="en-US" dirty="0"/>
              <a:t>= (</a:t>
            </a:r>
            <a:r>
              <a:rPr lang="en-US" dirty="0" err="1"/>
              <a:t>p</a:t>
            </a:r>
            <a:r>
              <a:rPr lang="en-US" baseline="-25000" dirty="0" err="1"/>
              <a:t>Heads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* (1 - </a:t>
            </a:r>
            <a:r>
              <a:rPr lang="en-US" dirty="0" err="1"/>
              <a:t>p</a:t>
            </a:r>
            <a:r>
              <a:rPr lang="en-US" baseline="-25000" dirty="0" err="1"/>
              <a:t>Heads</a:t>
            </a:r>
            <a:r>
              <a:rPr lang="en-US" dirty="0"/>
              <a:t>)</a:t>
            </a:r>
            <a:r>
              <a:rPr lang="en-US" baseline="30000" dirty="0"/>
              <a:t>1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DD5FD2C0-6B83-8F42-9C25-1794DD4464E6}"/>
              </a:ext>
            </a:extLst>
          </p:cNvPr>
          <p:cNvSpPr/>
          <p:nvPr/>
        </p:nvSpPr>
        <p:spPr>
          <a:xfrm>
            <a:off x="9490023" y="2212206"/>
            <a:ext cx="783911" cy="2406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3A887A8-DDFD-1948-AC34-C04566F082A5}"/>
              </a:ext>
            </a:extLst>
          </p:cNvPr>
          <p:cNvCxnSpPr>
            <a:cxnSpLocks/>
            <a:stCxn id="110" idx="0"/>
          </p:cNvCxnSpPr>
          <p:nvPr/>
        </p:nvCxnSpPr>
        <p:spPr>
          <a:xfrm flipV="1">
            <a:off x="9881979" y="1317344"/>
            <a:ext cx="249316" cy="894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35C152F-9064-194A-BAD7-EB6EBDBC3D6D}"/>
                  </a:ext>
                </a:extLst>
              </p:cNvPr>
              <p:cNvSpPr txBox="1"/>
              <p:nvPr/>
            </p:nvSpPr>
            <p:spPr>
              <a:xfrm>
                <a:off x="1347824" y="3127883"/>
                <a:ext cx="4578369" cy="2036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35C152F-9064-194A-BAD7-EB6EBDBC3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824" y="3127883"/>
                <a:ext cx="4578369" cy="2036391"/>
              </a:xfrm>
              <a:prstGeom prst="rect">
                <a:avLst/>
              </a:prstGeom>
              <a:blipFill>
                <a:blip r:embed="rId3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E87CCA6-4072-694C-966B-DFC72C34971D}"/>
                  </a:ext>
                </a:extLst>
              </p:cNvPr>
              <p:cNvSpPr txBox="1"/>
              <p:nvPr/>
            </p:nvSpPr>
            <p:spPr>
              <a:xfrm>
                <a:off x="791298" y="5479555"/>
                <a:ext cx="447911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# successes (i.e. value of random variable)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= # trials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probability of success on each trial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E87CCA6-4072-694C-966B-DFC72C349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98" y="5479555"/>
                <a:ext cx="4479111" cy="923330"/>
              </a:xfrm>
              <a:prstGeom prst="rect">
                <a:avLst/>
              </a:prstGeom>
              <a:blipFill>
                <a:blip r:embed="rId4"/>
                <a:stretch>
                  <a:fillRect t="-1351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0F2A881-DA09-0340-B777-3063107A5EB0}"/>
                  </a:ext>
                </a:extLst>
              </p:cNvPr>
              <p:cNvSpPr txBox="1"/>
              <p:nvPr/>
            </p:nvSpPr>
            <p:spPr>
              <a:xfrm>
                <a:off x="630510" y="2368722"/>
                <a:ext cx="2779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# ways to choose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out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0F2A881-DA09-0340-B777-3063107A5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10" y="2368722"/>
                <a:ext cx="2779415" cy="369332"/>
              </a:xfrm>
              <a:prstGeom prst="rect">
                <a:avLst/>
              </a:prstGeom>
              <a:blipFill>
                <a:blip r:embed="rId5"/>
                <a:stretch>
                  <a:fillRect l="-182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Left Brace 47">
            <a:extLst>
              <a:ext uri="{FF2B5EF4-FFF2-40B4-BE49-F238E27FC236}">
                <a16:creationId xmlns:a16="http://schemas.microsoft.com/office/drawing/2014/main" id="{F73E33E0-E1DB-3345-B3B9-14F0B6841631}"/>
              </a:ext>
            </a:extLst>
          </p:cNvPr>
          <p:cNvSpPr/>
          <p:nvPr/>
        </p:nvSpPr>
        <p:spPr>
          <a:xfrm rot="5400000">
            <a:off x="3088983" y="2661111"/>
            <a:ext cx="211795" cy="489092"/>
          </a:xfrm>
          <a:prstGeom prst="lef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6AD8C8DC-96A1-284E-97C5-EF9A25E7AC7F}"/>
              </a:ext>
            </a:extLst>
          </p:cNvPr>
          <p:cNvSpPr/>
          <p:nvPr/>
        </p:nvSpPr>
        <p:spPr>
          <a:xfrm rot="5400000">
            <a:off x="3648888" y="2661112"/>
            <a:ext cx="211795" cy="489092"/>
          </a:xfrm>
          <a:prstGeom prst="leftBrac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CA7AEED4-30FA-994D-9DB4-4DB7D6829AAE}"/>
              </a:ext>
            </a:extLst>
          </p:cNvPr>
          <p:cNvSpPr/>
          <p:nvPr/>
        </p:nvSpPr>
        <p:spPr>
          <a:xfrm rot="5400000">
            <a:off x="4674090" y="2195814"/>
            <a:ext cx="211797" cy="1419690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BDC5BE1-C2F2-3146-8240-EAF8E8CFBFAC}"/>
                  </a:ext>
                </a:extLst>
              </p:cNvPr>
              <p:cNvSpPr txBox="1"/>
              <p:nvPr/>
            </p:nvSpPr>
            <p:spPr>
              <a:xfrm>
                <a:off x="1379045" y="2031190"/>
                <a:ext cx="2590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probability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successes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BDC5BE1-C2F2-3146-8240-EAF8E8CFB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045" y="2031190"/>
                <a:ext cx="2590581" cy="369332"/>
              </a:xfrm>
              <a:prstGeom prst="rect">
                <a:avLst/>
              </a:prstGeom>
              <a:blipFill>
                <a:blip r:embed="rId6"/>
                <a:stretch>
                  <a:fillRect l="-1951" t="-6667" r="-48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4A7640-FDD6-1146-9FEC-350CC264E6FA}"/>
                  </a:ext>
                </a:extLst>
              </p:cNvPr>
              <p:cNvSpPr txBox="1"/>
              <p:nvPr/>
            </p:nvSpPr>
            <p:spPr>
              <a:xfrm>
                <a:off x="2231838" y="1726591"/>
                <a:ext cx="2782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failures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4A7640-FDD6-1146-9FEC-350CC264E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838" y="1726591"/>
                <a:ext cx="2782621" cy="369332"/>
              </a:xfrm>
              <a:prstGeom prst="rect">
                <a:avLst/>
              </a:prstGeom>
              <a:blipFill>
                <a:blip r:embed="rId7"/>
                <a:stretch>
                  <a:fillRect l="-1818" t="-6667" r="-45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F64D9DA-2BFE-714A-9A98-90242617074C}"/>
              </a:ext>
            </a:extLst>
          </p:cNvPr>
          <p:cNvCxnSpPr>
            <a:cxnSpLocks/>
          </p:cNvCxnSpPr>
          <p:nvPr/>
        </p:nvCxnSpPr>
        <p:spPr>
          <a:xfrm flipH="1" flipV="1">
            <a:off x="3740763" y="2368722"/>
            <a:ext cx="1" cy="32028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FE23FF8-F909-5E46-9E27-D4EC2B98DE3A}"/>
              </a:ext>
            </a:extLst>
          </p:cNvPr>
          <p:cNvCxnSpPr>
            <a:cxnSpLocks/>
          </p:cNvCxnSpPr>
          <p:nvPr/>
        </p:nvCxnSpPr>
        <p:spPr>
          <a:xfrm flipH="1" flipV="1">
            <a:off x="4771616" y="2095923"/>
            <a:ext cx="1" cy="60274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7B35720-5194-AF4A-AE12-5A3F6E1C9654}"/>
              </a:ext>
            </a:extLst>
          </p:cNvPr>
          <p:cNvSpPr txBox="1"/>
          <p:nvPr/>
        </p:nvSpPr>
        <p:spPr>
          <a:xfrm>
            <a:off x="838200" y="913765"/>
            <a:ext cx="600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of 2 out of 3 Heads?</a:t>
            </a:r>
          </a:p>
        </p:txBody>
      </p:sp>
    </p:spTree>
    <p:extLst>
      <p:ext uri="{BB962C8B-B14F-4D97-AF65-F5344CB8AC3E}">
        <p14:creationId xmlns:p14="http://schemas.microsoft.com/office/powerpoint/2010/main" val="519057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1B92A11-D8B7-7246-B308-40BC386817DD}"/>
              </a:ext>
            </a:extLst>
          </p:cNvPr>
          <p:cNvGrpSpPr/>
          <p:nvPr/>
        </p:nvGrpSpPr>
        <p:grpSpPr>
          <a:xfrm>
            <a:off x="8083558" y="2336703"/>
            <a:ext cx="2717368" cy="3967616"/>
            <a:chOff x="8083558" y="2336703"/>
            <a:chExt cx="2717368" cy="3967616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17C52BCB-73B2-0648-8C0A-97EF217800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2583"/>
            <a:stretch/>
          </p:blipFill>
          <p:spPr>
            <a:xfrm>
              <a:off x="8083558" y="2336703"/>
              <a:ext cx="2047737" cy="3967616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2436FBB-7EF6-5342-84AC-01AA05C4E839}"/>
                </a:ext>
              </a:extLst>
            </p:cNvPr>
            <p:cNvSpPr txBox="1"/>
            <p:nvPr/>
          </p:nvSpPr>
          <p:spPr>
            <a:xfrm>
              <a:off x="8458833" y="3539962"/>
              <a:ext cx="3834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0002EDC-B0C1-E748-BE35-7F37AA4DE8A4}"/>
                </a:ext>
              </a:extLst>
            </p:cNvPr>
            <p:cNvSpPr txBox="1"/>
            <p:nvPr/>
          </p:nvSpPr>
          <p:spPr>
            <a:xfrm>
              <a:off x="8419299" y="5284746"/>
              <a:ext cx="3834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0.6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6DA6F974-5DAD-C84E-873D-54518719259D}"/>
                </a:ext>
              </a:extLst>
            </p:cNvPr>
            <p:cNvSpPr txBox="1"/>
            <p:nvPr/>
          </p:nvSpPr>
          <p:spPr>
            <a:xfrm>
              <a:off x="9183570" y="3030968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2B1570F-18C9-7E49-A460-5006FB6AD676}"/>
                </a:ext>
              </a:extLst>
            </p:cNvPr>
            <p:cNvSpPr txBox="1"/>
            <p:nvPr/>
          </p:nvSpPr>
          <p:spPr>
            <a:xfrm>
              <a:off x="9183570" y="3943961"/>
              <a:ext cx="6591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0.4*0.6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9A9FDAF-FFB8-EF4A-AF23-B9C4A9A3D28D}"/>
                </a:ext>
              </a:extLst>
            </p:cNvPr>
            <p:cNvSpPr txBox="1"/>
            <p:nvPr/>
          </p:nvSpPr>
          <p:spPr>
            <a:xfrm>
              <a:off x="9190218" y="4859067"/>
              <a:ext cx="6591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0.6*0.4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297E369-B6E8-224C-B369-D23195BF8F7F}"/>
                </a:ext>
              </a:extLst>
            </p:cNvPr>
            <p:cNvSpPr txBox="1"/>
            <p:nvPr/>
          </p:nvSpPr>
          <p:spPr>
            <a:xfrm>
              <a:off x="9190218" y="5765706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0CD94DB-6B3F-8246-B37C-FECDFD383284}"/>
                </a:ext>
              </a:extLst>
            </p:cNvPr>
            <p:cNvSpPr txBox="1"/>
            <p:nvPr/>
          </p:nvSpPr>
          <p:spPr>
            <a:xfrm>
              <a:off x="10019943" y="2802924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695E64F-1191-6B4E-91F0-58DC4A91D2C7}"/>
                </a:ext>
              </a:extLst>
            </p:cNvPr>
            <p:cNvSpPr txBox="1"/>
            <p:nvPr/>
          </p:nvSpPr>
          <p:spPr>
            <a:xfrm>
              <a:off x="10019943" y="3223565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r>
                <a:rPr lang="en-US" sz="1200" b="1" dirty="0">
                  <a:solidFill>
                    <a:srgbClr val="C00000"/>
                  </a:solidFill>
                </a:rPr>
                <a:t> * 0.6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E224C26-69AF-9E4D-BBC9-620A9E8B7E7C}"/>
                </a:ext>
              </a:extLst>
            </p:cNvPr>
            <p:cNvSpPr txBox="1"/>
            <p:nvPr/>
          </p:nvSpPr>
          <p:spPr>
            <a:xfrm>
              <a:off x="10019942" y="3718030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r>
                <a:rPr lang="en-US" sz="1200" b="1" dirty="0">
                  <a:solidFill>
                    <a:srgbClr val="C00000"/>
                  </a:solidFill>
                </a:rPr>
                <a:t> * 0.6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38412B5-BC63-3E40-BFFC-1BBF35228F40}"/>
                </a:ext>
              </a:extLst>
            </p:cNvPr>
            <p:cNvSpPr txBox="1"/>
            <p:nvPr/>
          </p:nvSpPr>
          <p:spPr>
            <a:xfrm>
              <a:off x="10019943" y="4155487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 * 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7ECD437-853D-F34F-8F53-7CD6569CA436}"/>
                </a:ext>
              </a:extLst>
            </p:cNvPr>
            <p:cNvSpPr txBox="1"/>
            <p:nvPr/>
          </p:nvSpPr>
          <p:spPr>
            <a:xfrm>
              <a:off x="10019942" y="4640993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r>
                <a:rPr lang="en-US" sz="1200" b="1" dirty="0">
                  <a:solidFill>
                    <a:srgbClr val="C00000"/>
                  </a:solidFill>
                </a:rPr>
                <a:t> * 0.6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80FF5E9-19CA-0647-915F-41E6A63EDCF6}"/>
                </a:ext>
              </a:extLst>
            </p:cNvPr>
            <p:cNvSpPr txBox="1"/>
            <p:nvPr/>
          </p:nvSpPr>
          <p:spPr>
            <a:xfrm>
              <a:off x="10019942" y="5070593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 * 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37CC0FD-D371-5E4F-9DEE-B8CAA7418A8A}"/>
                </a:ext>
              </a:extLst>
            </p:cNvPr>
            <p:cNvSpPr txBox="1"/>
            <p:nvPr/>
          </p:nvSpPr>
          <p:spPr>
            <a:xfrm>
              <a:off x="10019942" y="5537037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 * 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3BE301C-761C-A34B-94D5-5726C9D50FE9}"/>
                </a:ext>
              </a:extLst>
            </p:cNvPr>
            <p:cNvSpPr txBox="1"/>
            <p:nvPr/>
          </p:nvSpPr>
          <p:spPr>
            <a:xfrm>
              <a:off x="10019942" y="596663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Binomial Distribution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045E32-EF75-EA42-A214-76DF7E93F418}"/>
              </a:ext>
            </a:extLst>
          </p:cNvPr>
          <p:cNvSpPr txBox="1"/>
          <p:nvPr/>
        </p:nvSpPr>
        <p:spPr>
          <a:xfrm>
            <a:off x="8173960" y="1411856"/>
            <a:ext cx="250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Biased coin (40% Heads)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A76417B-A962-874D-998A-656BE8968BAA}"/>
              </a:ext>
            </a:extLst>
          </p:cNvPr>
          <p:cNvSpPr txBox="1"/>
          <p:nvPr/>
        </p:nvSpPr>
        <p:spPr>
          <a:xfrm>
            <a:off x="8226198" y="1744563"/>
            <a:ext cx="26709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p(0 Heads) = 1 * 0. 6</a:t>
            </a:r>
            <a:r>
              <a:rPr lang="en-US" sz="1400" baseline="30000" dirty="0"/>
              <a:t>3</a:t>
            </a:r>
            <a:r>
              <a:rPr lang="en-US" sz="1400" dirty="0"/>
              <a:t> = 0.216</a:t>
            </a:r>
          </a:p>
          <a:p>
            <a:r>
              <a:rPr lang="en-US" sz="1400" dirty="0"/>
              <a:t>p(1 Heads) = 3 * 0.4 * 0.6</a:t>
            </a:r>
            <a:r>
              <a:rPr lang="en-US" sz="1400" baseline="30000" dirty="0"/>
              <a:t>2</a:t>
            </a:r>
            <a:r>
              <a:rPr lang="en-US" sz="1400" dirty="0"/>
              <a:t> = 0.432</a:t>
            </a:r>
          </a:p>
          <a:p>
            <a:r>
              <a:rPr lang="en-US" sz="1400" dirty="0"/>
              <a:t>p(2 Heads) = 3 * 0.4</a:t>
            </a:r>
            <a:r>
              <a:rPr lang="en-US" sz="1400" baseline="30000" dirty="0"/>
              <a:t>2</a:t>
            </a:r>
            <a:r>
              <a:rPr lang="en-US" sz="1400" dirty="0"/>
              <a:t> * 0.6 = 0.288</a:t>
            </a:r>
          </a:p>
          <a:p>
            <a:r>
              <a:rPr lang="en-US" sz="1400" dirty="0"/>
              <a:t>p(3 Heads) = 1 * 0.4</a:t>
            </a:r>
            <a:r>
              <a:rPr lang="en-US" sz="1400" baseline="30000" dirty="0"/>
              <a:t>3</a:t>
            </a:r>
            <a:r>
              <a:rPr lang="en-US" sz="1400" dirty="0"/>
              <a:t> = 0.064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204916-8097-014C-AE4A-865902036D9C}"/>
              </a:ext>
            </a:extLst>
          </p:cNvPr>
          <p:cNvSpPr/>
          <p:nvPr/>
        </p:nvSpPr>
        <p:spPr>
          <a:xfrm>
            <a:off x="9190218" y="2213810"/>
            <a:ext cx="223290" cy="2406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84A068-2E97-C240-A0DB-3F71D0962865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8342703" y="1358957"/>
            <a:ext cx="880215" cy="89009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80DBAC9-AD8A-5A48-9AD2-25F6BF389D3C}"/>
              </a:ext>
            </a:extLst>
          </p:cNvPr>
          <p:cNvSpPr txBox="1"/>
          <p:nvPr/>
        </p:nvSpPr>
        <p:spPr>
          <a:xfrm>
            <a:off x="7235017" y="375640"/>
            <a:ext cx="1554915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# of ways to get 2 heads out of 3 tosses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5C8EDA5-5324-3B45-A4A3-F3282F49DAD9}"/>
              </a:ext>
            </a:extLst>
          </p:cNvPr>
          <p:cNvSpPr txBox="1"/>
          <p:nvPr/>
        </p:nvSpPr>
        <p:spPr>
          <a:xfrm>
            <a:off x="8956795" y="392496"/>
            <a:ext cx="2545393" cy="877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dirty="0"/>
              <a:t>   (</a:t>
            </a:r>
            <a:r>
              <a:rPr lang="en-US" dirty="0" err="1"/>
              <a:t>p</a:t>
            </a:r>
            <a:r>
              <a:rPr lang="en-US" baseline="-25000" dirty="0" err="1"/>
              <a:t>Heads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* (</a:t>
            </a:r>
            <a:r>
              <a:rPr lang="en-US" dirty="0" err="1"/>
              <a:t>p</a:t>
            </a:r>
            <a:r>
              <a:rPr lang="en-US" baseline="-25000" dirty="0" err="1"/>
              <a:t>Tails</a:t>
            </a:r>
            <a:r>
              <a:rPr lang="en-US" dirty="0"/>
              <a:t>)</a:t>
            </a:r>
            <a:r>
              <a:rPr lang="en-US" baseline="30000" dirty="0"/>
              <a:t>1</a:t>
            </a:r>
          </a:p>
          <a:p>
            <a:pPr>
              <a:spcBef>
                <a:spcPts val="1800"/>
              </a:spcBef>
            </a:pPr>
            <a:r>
              <a:rPr lang="en-US" dirty="0"/>
              <a:t>= (</a:t>
            </a:r>
            <a:r>
              <a:rPr lang="en-US" dirty="0" err="1"/>
              <a:t>p</a:t>
            </a:r>
            <a:r>
              <a:rPr lang="en-US" baseline="-25000" dirty="0" err="1"/>
              <a:t>Heads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* (1 - </a:t>
            </a:r>
            <a:r>
              <a:rPr lang="en-US" dirty="0" err="1"/>
              <a:t>p</a:t>
            </a:r>
            <a:r>
              <a:rPr lang="en-US" baseline="-25000" dirty="0" err="1"/>
              <a:t>Heads</a:t>
            </a:r>
            <a:r>
              <a:rPr lang="en-US" dirty="0"/>
              <a:t>)</a:t>
            </a:r>
            <a:r>
              <a:rPr lang="en-US" baseline="30000" dirty="0"/>
              <a:t>1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DD5FD2C0-6B83-8F42-9C25-1794DD4464E6}"/>
              </a:ext>
            </a:extLst>
          </p:cNvPr>
          <p:cNvSpPr/>
          <p:nvPr/>
        </p:nvSpPr>
        <p:spPr>
          <a:xfrm>
            <a:off x="9490023" y="2212206"/>
            <a:ext cx="783911" cy="2406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3A887A8-DDFD-1948-AC34-C04566F082A5}"/>
              </a:ext>
            </a:extLst>
          </p:cNvPr>
          <p:cNvCxnSpPr>
            <a:cxnSpLocks/>
            <a:stCxn id="110" idx="0"/>
          </p:cNvCxnSpPr>
          <p:nvPr/>
        </p:nvCxnSpPr>
        <p:spPr>
          <a:xfrm flipV="1">
            <a:off x="9881979" y="1317344"/>
            <a:ext cx="249316" cy="894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E87CCA6-4072-694C-966B-DFC72C34971D}"/>
                  </a:ext>
                </a:extLst>
              </p:cNvPr>
              <p:cNvSpPr txBox="1"/>
              <p:nvPr/>
            </p:nvSpPr>
            <p:spPr>
              <a:xfrm>
                <a:off x="791298" y="5479555"/>
                <a:ext cx="447911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# successes (i.e. value of random variable)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= # trials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probability of success on each trial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E87CCA6-4072-694C-966B-DFC72C349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98" y="5479555"/>
                <a:ext cx="4479111" cy="923330"/>
              </a:xfrm>
              <a:prstGeom prst="rect">
                <a:avLst/>
              </a:prstGeom>
              <a:blipFill>
                <a:blip r:embed="rId3"/>
                <a:stretch>
                  <a:fillRect t="-1351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0F2A881-DA09-0340-B777-3063107A5EB0}"/>
                  </a:ext>
                </a:extLst>
              </p:cNvPr>
              <p:cNvSpPr txBox="1"/>
              <p:nvPr/>
            </p:nvSpPr>
            <p:spPr>
              <a:xfrm>
                <a:off x="630510" y="2368722"/>
                <a:ext cx="2779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# ways to choose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out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0F2A881-DA09-0340-B777-3063107A5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10" y="2368722"/>
                <a:ext cx="2779415" cy="369332"/>
              </a:xfrm>
              <a:prstGeom prst="rect">
                <a:avLst/>
              </a:prstGeom>
              <a:blipFill>
                <a:blip r:embed="rId5"/>
                <a:stretch>
                  <a:fillRect l="-182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Left Brace 47">
            <a:extLst>
              <a:ext uri="{FF2B5EF4-FFF2-40B4-BE49-F238E27FC236}">
                <a16:creationId xmlns:a16="http://schemas.microsoft.com/office/drawing/2014/main" id="{F73E33E0-E1DB-3345-B3B9-14F0B6841631}"/>
              </a:ext>
            </a:extLst>
          </p:cNvPr>
          <p:cNvSpPr/>
          <p:nvPr/>
        </p:nvSpPr>
        <p:spPr>
          <a:xfrm rot="5400000">
            <a:off x="3088983" y="2661111"/>
            <a:ext cx="211795" cy="489092"/>
          </a:xfrm>
          <a:prstGeom prst="lef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6AD8C8DC-96A1-284E-97C5-EF9A25E7AC7F}"/>
              </a:ext>
            </a:extLst>
          </p:cNvPr>
          <p:cNvSpPr/>
          <p:nvPr/>
        </p:nvSpPr>
        <p:spPr>
          <a:xfrm rot="5400000">
            <a:off x="3648888" y="2661112"/>
            <a:ext cx="211795" cy="489092"/>
          </a:xfrm>
          <a:prstGeom prst="leftBrac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CA7AEED4-30FA-994D-9DB4-4DB7D6829AAE}"/>
              </a:ext>
            </a:extLst>
          </p:cNvPr>
          <p:cNvSpPr/>
          <p:nvPr/>
        </p:nvSpPr>
        <p:spPr>
          <a:xfrm rot="5400000">
            <a:off x="4674090" y="2195814"/>
            <a:ext cx="211797" cy="1419690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BDC5BE1-C2F2-3146-8240-EAF8E8CFBFAC}"/>
                  </a:ext>
                </a:extLst>
              </p:cNvPr>
              <p:cNvSpPr txBox="1"/>
              <p:nvPr/>
            </p:nvSpPr>
            <p:spPr>
              <a:xfrm>
                <a:off x="1379045" y="2031190"/>
                <a:ext cx="2590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probability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successes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BDC5BE1-C2F2-3146-8240-EAF8E8CFB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045" y="2031190"/>
                <a:ext cx="2590581" cy="369332"/>
              </a:xfrm>
              <a:prstGeom prst="rect">
                <a:avLst/>
              </a:prstGeom>
              <a:blipFill>
                <a:blip r:embed="rId6"/>
                <a:stretch>
                  <a:fillRect l="-1951" t="-6667" r="-48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4A7640-FDD6-1146-9FEC-350CC264E6FA}"/>
                  </a:ext>
                </a:extLst>
              </p:cNvPr>
              <p:cNvSpPr txBox="1"/>
              <p:nvPr/>
            </p:nvSpPr>
            <p:spPr>
              <a:xfrm>
                <a:off x="2231838" y="1726591"/>
                <a:ext cx="2782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failures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4A7640-FDD6-1146-9FEC-350CC264E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838" y="1726591"/>
                <a:ext cx="2782621" cy="369332"/>
              </a:xfrm>
              <a:prstGeom prst="rect">
                <a:avLst/>
              </a:prstGeom>
              <a:blipFill>
                <a:blip r:embed="rId7"/>
                <a:stretch>
                  <a:fillRect l="-1818" t="-6667" r="-45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F64D9DA-2BFE-714A-9A98-90242617074C}"/>
              </a:ext>
            </a:extLst>
          </p:cNvPr>
          <p:cNvCxnSpPr>
            <a:cxnSpLocks/>
          </p:cNvCxnSpPr>
          <p:nvPr/>
        </p:nvCxnSpPr>
        <p:spPr>
          <a:xfrm flipH="1" flipV="1">
            <a:off x="3740763" y="2368722"/>
            <a:ext cx="1" cy="32028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FE23FF8-F909-5E46-9E27-D4EC2B98DE3A}"/>
              </a:ext>
            </a:extLst>
          </p:cNvPr>
          <p:cNvCxnSpPr>
            <a:cxnSpLocks/>
          </p:cNvCxnSpPr>
          <p:nvPr/>
        </p:nvCxnSpPr>
        <p:spPr>
          <a:xfrm flipH="1" flipV="1">
            <a:off x="4771616" y="2095923"/>
            <a:ext cx="1" cy="60274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7B35720-5194-AF4A-AE12-5A3F6E1C9654}"/>
              </a:ext>
            </a:extLst>
          </p:cNvPr>
          <p:cNvSpPr txBox="1"/>
          <p:nvPr/>
        </p:nvSpPr>
        <p:spPr>
          <a:xfrm>
            <a:off x="838200" y="913765"/>
            <a:ext cx="600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of 2 out of 3 Heads?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894E17F-FBA3-234A-B1EF-A6F306D70991}"/>
                  </a:ext>
                </a:extLst>
              </p:cNvPr>
              <p:cNvSpPr txBox="1"/>
              <p:nvPr/>
            </p:nvSpPr>
            <p:spPr>
              <a:xfrm>
                <a:off x="1413742" y="3127883"/>
                <a:ext cx="4438907" cy="20306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𝑛𝑝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𝑛𝑝𝑞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894E17F-FBA3-234A-B1EF-A6F306D70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742" y="3127883"/>
                <a:ext cx="4438907" cy="2030620"/>
              </a:xfrm>
              <a:prstGeom prst="rect">
                <a:avLst/>
              </a:prstGeom>
              <a:blipFill>
                <a:blip r:embed="rId8"/>
                <a:stretch>
                  <a:fillRect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6573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Binomial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11734-1CAF-3A43-BDFE-C71BFDC2A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4" t="13916" r="21502" b="10230"/>
          <a:stretch/>
        </p:blipFill>
        <p:spPr>
          <a:xfrm>
            <a:off x="2497217" y="1807716"/>
            <a:ext cx="6030574" cy="400551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CB7526E-FC95-7C4A-8ABC-EE6D45A00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84" t="13916" r="1033" b="57303"/>
          <a:stretch/>
        </p:blipFill>
        <p:spPr>
          <a:xfrm>
            <a:off x="8480810" y="1807716"/>
            <a:ext cx="1868260" cy="13978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B0FD7F-CF7C-8C44-B9FD-760AEFDBCB7A}"/>
                  </a:ext>
                </a:extLst>
              </p:cNvPr>
              <p:cNvSpPr txBox="1"/>
              <p:nvPr/>
            </p:nvSpPr>
            <p:spPr>
              <a:xfrm>
                <a:off x="4855584" y="5980470"/>
                <a:ext cx="1938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vesicles released</a:t>
                </a: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B0FD7F-CF7C-8C44-B9FD-760AEFDBC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584" y="5980470"/>
                <a:ext cx="1938223" cy="369332"/>
              </a:xfrm>
              <a:prstGeom prst="rect">
                <a:avLst/>
              </a:prstGeom>
              <a:blipFill>
                <a:blip r:embed="rId3"/>
                <a:stretch>
                  <a:fillRect t="-6667" r="-129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57043EC-5FAF-3F47-9E35-45320EC7EB1F}"/>
                  </a:ext>
                </a:extLst>
              </p:cNvPr>
              <p:cNvSpPr txBox="1"/>
              <p:nvPr/>
            </p:nvSpPr>
            <p:spPr>
              <a:xfrm>
                <a:off x="838201" y="913765"/>
                <a:ext cx="84263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Probability that a presynaptic input results in neurotransmitter release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vesicles given 20 available release sites and a probability of release at each site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57043EC-5FAF-3F47-9E35-45320EC7E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913765"/>
                <a:ext cx="8426380" cy="646331"/>
              </a:xfrm>
              <a:prstGeom prst="rect">
                <a:avLst/>
              </a:prstGeom>
              <a:blipFill>
                <a:blip r:embed="rId4"/>
                <a:stretch>
                  <a:fillRect l="-602" t="-5882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248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FB06F-4B62-DE4B-8508-ABDE3128F3D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Binomial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E9DEB-6A44-364E-8191-1B6AEEA47178}"/>
              </a:ext>
            </a:extLst>
          </p:cNvPr>
          <p:cNvSpPr txBox="1"/>
          <p:nvPr/>
        </p:nvSpPr>
        <p:spPr>
          <a:xfrm>
            <a:off x="4587574" y="3244334"/>
            <a:ext cx="3016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Code Examples</a:t>
            </a:r>
          </a:p>
        </p:txBody>
      </p:sp>
    </p:spTree>
    <p:extLst>
      <p:ext uri="{BB962C8B-B14F-4D97-AF65-F5344CB8AC3E}">
        <p14:creationId xmlns:p14="http://schemas.microsoft.com/office/powerpoint/2010/main" val="2533119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50C6-83D4-A54B-B583-5CAEF9F1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8646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Poisson Distribution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F60FB-7D37-784F-97E7-61EA918CBD4E}"/>
              </a:ext>
            </a:extLst>
          </p:cNvPr>
          <p:cNvSpPr txBox="1"/>
          <p:nvPr/>
        </p:nvSpPr>
        <p:spPr>
          <a:xfrm>
            <a:off x="787539" y="1229895"/>
            <a:ext cx="1061692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Counting the number of events in an interval (</a:t>
            </a:r>
            <a:r>
              <a:rPr lang="en-US" sz="2400" b="1" dirty="0" err="1">
                <a:solidFill>
                  <a:schemeClr val="tx1"/>
                </a:solidFill>
              </a:rPr>
              <a:t>e.g</a:t>
            </a:r>
            <a:r>
              <a:rPr lang="en-US" sz="2400" b="1" dirty="0">
                <a:solidFill>
                  <a:schemeClr val="tx1"/>
                </a:solidFill>
              </a:rPr>
              <a:t> time, space, population).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accent1"/>
                </a:solidFill>
              </a:rPr>
              <a:t>e.g. number of spikes in a minute, number of vesicles released for a given amount of synaptic area</a:t>
            </a:r>
            <a:endParaRPr lang="en-US" sz="2400" dirty="0">
              <a:solidFill>
                <a:schemeClr val="accent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Events are identical and independent - they don’t know anything about previous events.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e.g. the number of spikes in a given minute is not influenced by the number of spikes in the preceding minute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The average rate (e.g. events per time period, spatial unit, or sample size) is constant.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The Poisson distribution approximates the binomial distribution when </a:t>
            </a:r>
            <a:r>
              <a:rPr lang="en-US" sz="2400" b="1" i="1" dirty="0"/>
              <a:t>n</a:t>
            </a:r>
            <a:r>
              <a:rPr lang="en-US" sz="2400" b="1" dirty="0"/>
              <a:t> is large and </a:t>
            </a:r>
            <a:r>
              <a:rPr lang="en-US" sz="2400" b="1" i="1" dirty="0"/>
              <a:t>p</a:t>
            </a:r>
            <a:r>
              <a:rPr lang="en-US" sz="2400" b="1" dirty="0"/>
              <a:t> is small.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2554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Poisson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8BC8F-B1D0-B04A-9DFD-3EBB1E692DB9}"/>
              </a:ext>
            </a:extLst>
          </p:cNvPr>
          <p:cNvSpPr txBox="1"/>
          <p:nvPr/>
        </p:nvSpPr>
        <p:spPr>
          <a:xfrm>
            <a:off x="838200" y="913765"/>
            <a:ext cx="10654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</a:t>
            </a:r>
            <a:r>
              <a:rPr lang="en-US" b="1" i="1" dirty="0"/>
              <a:t>independent</a:t>
            </a:r>
            <a:r>
              <a:rPr lang="en-US" dirty="0"/>
              <a:t> random events occurring at some average </a:t>
            </a:r>
            <a:r>
              <a:rPr lang="en-US" b="1" i="1" dirty="0"/>
              <a:t>rate</a:t>
            </a:r>
            <a:r>
              <a:rPr lang="en-US" dirty="0"/>
              <a:t> in an interval (e.g. time or space)</a:t>
            </a:r>
          </a:p>
          <a:p>
            <a:r>
              <a:rPr lang="en-US" dirty="0"/>
              <a:t>e.g. # of spikes in a minute, # vesicles released per unit of synaptic area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23EA4-4744-2246-AE3A-B89F3C334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64"/>
          <a:stretch/>
        </p:blipFill>
        <p:spPr>
          <a:xfrm>
            <a:off x="4922681" y="1963082"/>
            <a:ext cx="6232858" cy="41233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B22872-30F9-4E42-98DE-4E059F6415E5}"/>
                  </a:ext>
                </a:extLst>
              </p:cNvPr>
              <p:cNvSpPr txBox="1"/>
              <p:nvPr/>
            </p:nvSpPr>
            <p:spPr>
              <a:xfrm>
                <a:off x="1284249" y="2110714"/>
                <a:ext cx="2209515" cy="886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B22872-30F9-4E42-98DE-4E059F641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249" y="2110714"/>
                <a:ext cx="2209515" cy="886076"/>
              </a:xfrm>
              <a:prstGeom prst="rect">
                <a:avLst/>
              </a:prstGeom>
              <a:blipFill>
                <a:blip r:embed="rId3"/>
                <a:stretch>
                  <a:fillRect l="-2857" r="-1143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533C13-D099-D84D-A94A-2767B537736C}"/>
                  </a:ext>
                </a:extLst>
              </p:cNvPr>
              <p:cNvSpPr txBox="1"/>
              <p:nvPr/>
            </p:nvSpPr>
            <p:spPr>
              <a:xfrm>
                <a:off x="1036461" y="3472125"/>
                <a:ext cx="331340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observed # events in interval</a:t>
                </a:r>
              </a:p>
              <a:p>
                <a:r>
                  <a:rPr lang="en-US" dirty="0"/>
                  <a:t>      (i.e. value of random variable)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= average # events in interval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533C13-D099-D84D-A94A-2767B5377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461" y="3472125"/>
                <a:ext cx="3313408" cy="923330"/>
              </a:xfrm>
              <a:prstGeom prst="rect">
                <a:avLst/>
              </a:prstGeom>
              <a:blipFill>
                <a:blip r:embed="rId4"/>
                <a:stretch>
                  <a:fillRect t="-1351" r="-382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A216EE-F3EC-A941-8DC7-1C1993E9BFF7}"/>
                  </a:ext>
                </a:extLst>
              </p:cNvPr>
              <p:cNvSpPr txBox="1"/>
              <p:nvPr/>
            </p:nvSpPr>
            <p:spPr>
              <a:xfrm>
                <a:off x="1972225" y="4818502"/>
                <a:ext cx="1139286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A216EE-F3EC-A941-8DC7-1C1993E9B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225" y="4818502"/>
                <a:ext cx="1139286" cy="861774"/>
              </a:xfrm>
              <a:prstGeom prst="rect">
                <a:avLst/>
              </a:prstGeom>
              <a:blipFill>
                <a:blip r:embed="rId5"/>
                <a:stretch>
                  <a:fillRect l="-2198" r="-6593"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588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FB06F-4B62-DE4B-8508-ABDE3128F3D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Poisson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E9DEB-6A44-364E-8191-1B6AEEA47178}"/>
              </a:ext>
            </a:extLst>
          </p:cNvPr>
          <p:cNvSpPr txBox="1"/>
          <p:nvPr/>
        </p:nvSpPr>
        <p:spPr>
          <a:xfrm>
            <a:off x="4587574" y="3244334"/>
            <a:ext cx="3016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Code Examples</a:t>
            </a:r>
          </a:p>
        </p:txBody>
      </p:sp>
    </p:spTree>
    <p:extLst>
      <p:ext uri="{BB962C8B-B14F-4D97-AF65-F5344CB8AC3E}">
        <p14:creationId xmlns:p14="http://schemas.microsoft.com/office/powerpoint/2010/main" val="842500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50C6-83D4-A54B-B583-5CAEF9F1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8646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Exponential Distribution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F60FB-7D37-784F-97E7-61EA918CBD4E}"/>
              </a:ext>
            </a:extLst>
          </p:cNvPr>
          <p:cNvSpPr txBox="1"/>
          <p:nvPr/>
        </p:nvSpPr>
        <p:spPr>
          <a:xfrm>
            <a:off x="787539" y="1385855"/>
            <a:ext cx="106169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Interval between events occurring at a constant rate.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accent1"/>
                </a:solidFill>
              </a:rPr>
              <a:t>e.g. time between spikes, time a protein spends in a particular conformation, open/closed times of ion channels</a:t>
            </a:r>
            <a:endParaRPr lang="en-US" sz="2400" dirty="0">
              <a:solidFill>
                <a:schemeClr val="accent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Events are identical and independent - they don’t know anything about previous events.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e.g. the time to the next spike does not know about the time from the previous spike</a:t>
            </a:r>
          </a:p>
        </p:txBody>
      </p:sp>
    </p:spTree>
    <p:extLst>
      <p:ext uri="{BB962C8B-B14F-4D97-AF65-F5344CB8AC3E}">
        <p14:creationId xmlns:p14="http://schemas.microsoft.com/office/powerpoint/2010/main" val="785630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50C6-83D4-A54B-B583-5CAEF9F1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5192"/>
          </a:xfrm>
        </p:spPr>
        <p:txBody>
          <a:bodyPr>
            <a:normAutofit fontScale="90000"/>
          </a:bodyPr>
          <a:lstStyle/>
          <a:p>
            <a:r>
              <a:rPr lang="en-US" dirty="0"/>
              <a:t>Probability Distributions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AABFDC-26A6-1042-BAE2-DFEB45CCAF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31" b="33103"/>
          <a:stretch/>
        </p:blipFill>
        <p:spPr>
          <a:xfrm>
            <a:off x="2871847" y="4491413"/>
            <a:ext cx="6992007" cy="16228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3E3E90-7A8A-964F-922A-6D5DAD83CF33}"/>
              </a:ext>
            </a:extLst>
          </p:cNvPr>
          <p:cNvSpPr txBox="1"/>
          <p:nvPr/>
        </p:nvSpPr>
        <p:spPr>
          <a:xfrm>
            <a:off x="3598376" y="3780126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402B10-748A-C544-AAD8-E3A725F0E635}"/>
              </a:ext>
            </a:extLst>
          </p:cNvPr>
          <p:cNvSpPr txBox="1"/>
          <p:nvPr/>
        </p:nvSpPr>
        <p:spPr>
          <a:xfrm>
            <a:off x="5125661" y="3780126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B7A029-94B1-AF4B-B08C-6CF02C2DFBD5}"/>
              </a:ext>
            </a:extLst>
          </p:cNvPr>
          <p:cNvSpPr txBox="1"/>
          <p:nvPr/>
        </p:nvSpPr>
        <p:spPr>
          <a:xfrm>
            <a:off x="6803833" y="3780126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4D7683-A2F4-A44B-B7B3-AFAA828D4985}"/>
              </a:ext>
            </a:extLst>
          </p:cNvPr>
          <p:cNvSpPr txBox="1"/>
          <p:nvPr/>
        </p:nvSpPr>
        <p:spPr>
          <a:xfrm>
            <a:off x="8137687" y="3780126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30%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17C440-BCF3-6946-8840-B68FBA9DC21C}"/>
              </a:ext>
            </a:extLst>
          </p:cNvPr>
          <p:cNvCxnSpPr>
            <a:cxnSpLocks/>
          </p:cNvCxnSpPr>
          <p:nvPr/>
        </p:nvCxnSpPr>
        <p:spPr>
          <a:xfrm flipV="1">
            <a:off x="2891554" y="1297463"/>
            <a:ext cx="0" cy="2289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1283B8E-608C-FA4F-A8CB-01CB4367C0BB}"/>
              </a:ext>
            </a:extLst>
          </p:cNvPr>
          <p:cNvSpPr txBox="1"/>
          <p:nvPr/>
        </p:nvSpPr>
        <p:spPr>
          <a:xfrm rot="16200000">
            <a:off x="1746037" y="2257982"/>
            <a:ext cx="1532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C5996-BEE4-7346-A718-86BC3E461200}"/>
              </a:ext>
            </a:extLst>
          </p:cNvPr>
          <p:cNvSpPr/>
          <p:nvPr/>
        </p:nvSpPr>
        <p:spPr>
          <a:xfrm>
            <a:off x="3614850" y="2780278"/>
            <a:ext cx="861849" cy="806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3B88FD-F6B7-0F41-8F57-3C6ED0F070E4}"/>
              </a:ext>
            </a:extLst>
          </p:cNvPr>
          <p:cNvSpPr/>
          <p:nvPr/>
        </p:nvSpPr>
        <p:spPr>
          <a:xfrm>
            <a:off x="5142135" y="1421034"/>
            <a:ext cx="861849" cy="2170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4A9E7C-F7F0-924D-AAE8-5F7A8869DA6B}"/>
              </a:ext>
            </a:extLst>
          </p:cNvPr>
          <p:cNvSpPr/>
          <p:nvPr/>
        </p:nvSpPr>
        <p:spPr>
          <a:xfrm>
            <a:off x="6716112" y="3460492"/>
            <a:ext cx="861849" cy="126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5B0B6D-A2C7-0C40-913C-83CAA5627E7D}"/>
              </a:ext>
            </a:extLst>
          </p:cNvPr>
          <p:cNvSpPr/>
          <p:nvPr/>
        </p:nvSpPr>
        <p:spPr>
          <a:xfrm>
            <a:off x="8154161" y="2101056"/>
            <a:ext cx="861849" cy="1485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B507A9-E5BD-754B-94E9-07E43EEA3892}"/>
              </a:ext>
            </a:extLst>
          </p:cNvPr>
          <p:cNvCxnSpPr/>
          <p:nvPr/>
        </p:nvCxnSpPr>
        <p:spPr>
          <a:xfrm>
            <a:off x="2871847" y="3587004"/>
            <a:ext cx="71010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0F26BD8-C3D8-F041-9D55-5B1F304F4F59}"/>
              </a:ext>
            </a:extLst>
          </p:cNvPr>
          <p:cNvSpPr txBox="1"/>
          <p:nvPr/>
        </p:nvSpPr>
        <p:spPr>
          <a:xfrm>
            <a:off x="750561" y="4979660"/>
            <a:ext cx="212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Variable:</a:t>
            </a:r>
          </a:p>
          <a:p>
            <a:r>
              <a:rPr lang="en-US" dirty="0"/>
              <a:t>Tomorrow’s weather</a:t>
            </a:r>
          </a:p>
        </p:txBody>
      </p:sp>
    </p:spTree>
    <p:extLst>
      <p:ext uri="{BB962C8B-B14F-4D97-AF65-F5344CB8AC3E}">
        <p14:creationId xmlns:p14="http://schemas.microsoft.com/office/powerpoint/2010/main" val="1395384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Exponential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B73F7-BB5A-774D-ADFB-0AC429553CCD}"/>
              </a:ext>
            </a:extLst>
          </p:cNvPr>
          <p:cNvSpPr txBox="1"/>
          <p:nvPr/>
        </p:nvSpPr>
        <p:spPr>
          <a:xfrm>
            <a:off x="838200" y="913765"/>
            <a:ext cx="10654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</a:t>
            </a:r>
            <a:r>
              <a:rPr lang="en-US" b="1" i="1" dirty="0"/>
              <a:t>time intervals between events</a:t>
            </a:r>
            <a:r>
              <a:rPr lang="en-US" dirty="0"/>
              <a:t> occurring at an average rate, such as time between spikes, time a protein spends in a given conformation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F3529D-CE7E-CC46-8247-587B4576A291}"/>
                  </a:ext>
                </a:extLst>
              </p:cNvPr>
              <p:cNvSpPr txBox="1"/>
              <p:nvPr/>
            </p:nvSpPr>
            <p:spPr>
              <a:xfrm>
                <a:off x="1382900" y="2104854"/>
                <a:ext cx="2282869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F3529D-CE7E-CC46-8247-587B4576A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900" y="2104854"/>
                <a:ext cx="2282869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A38F7D-F335-0546-BD06-99114F5A678A}"/>
                  </a:ext>
                </a:extLst>
              </p:cNvPr>
              <p:cNvSpPr txBox="1"/>
              <p:nvPr/>
            </p:nvSpPr>
            <p:spPr>
              <a:xfrm>
                <a:off x="838200" y="3063118"/>
                <a:ext cx="4558684" cy="929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time interval (i.e. value of random variable)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= rate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dirty="0"/>
                  <a:t> = time constant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A38F7D-F335-0546-BD06-99114F5A6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63118"/>
                <a:ext cx="4558684" cy="929100"/>
              </a:xfrm>
              <a:prstGeom prst="rect">
                <a:avLst/>
              </a:prstGeom>
              <a:blipFill>
                <a:blip r:embed="rId3"/>
                <a:stretch>
                  <a:fillRect t="-1351" b="-6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D58B5EB-99E8-A84D-BDF8-6020ABA79593}"/>
              </a:ext>
            </a:extLst>
          </p:cNvPr>
          <p:cNvGrpSpPr/>
          <p:nvPr/>
        </p:nvGrpSpPr>
        <p:grpSpPr>
          <a:xfrm>
            <a:off x="5985179" y="1904013"/>
            <a:ext cx="5621265" cy="3571098"/>
            <a:chOff x="6165382" y="1933496"/>
            <a:chExt cx="5044279" cy="32045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BE93D1-A527-3D48-B5E6-E2E129E346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016" b="16044"/>
            <a:stretch/>
          </p:blipFill>
          <p:spPr>
            <a:xfrm>
              <a:off x="6650977" y="1933496"/>
              <a:ext cx="4558684" cy="271752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BFC84-903D-264A-93CA-38B6C109333F}"/>
                </a:ext>
              </a:extLst>
            </p:cNvPr>
            <p:cNvSpPr txBox="1"/>
            <p:nvPr/>
          </p:nvSpPr>
          <p:spPr>
            <a:xfrm rot="16200000">
              <a:off x="5812531" y="3010387"/>
              <a:ext cx="1021124" cy="315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Probability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BCF151-DB82-D245-8E67-8B935BB8BBF4}"/>
                </a:ext>
              </a:extLst>
            </p:cNvPr>
            <p:cNvSpPr/>
            <p:nvPr/>
          </p:nvSpPr>
          <p:spPr>
            <a:xfrm>
              <a:off x="7631289" y="2393244"/>
              <a:ext cx="1580444" cy="778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F380357-0BE7-214E-8AC6-43FF751BA557}"/>
                    </a:ext>
                  </a:extLst>
                </p:cNvPr>
                <p:cNvSpPr txBox="1"/>
                <p:nvPr/>
              </p:nvSpPr>
              <p:spPr>
                <a:xfrm>
                  <a:off x="8421511" y="4768712"/>
                  <a:ext cx="7641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F380357-0BE7-214E-8AC6-43FF751BA5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1511" y="4768712"/>
                  <a:ext cx="76418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4412" t="-6061" b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812CDB-3ED0-6349-BD73-61CFB4616E9E}"/>
                  </a:ext>
                </a:extLst>
              </p:cNvPr>
              <p:cNvSpPr txBox="1"/>
              <p:nvPr/>
            </p:nvSpPr>
            <p:spPr>
              <a:xfrm>
                <a:off x="1570170" y="4216145"/>
                <a:ext cx="2164888" cy="2049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800" dirty="0"/>
              </a:p>
              <a:p>
                <a:pPr/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812CDB-3ED0-6349-BD73-61CFB4616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170" y="4216145"/>
                <a:ext cx="2164888" cy="2049792"/>
              </a:xfrm>
              <a:prstGeom prst="rect">
                <a:avLst/>
              </a:prstGeom>
              <a:blipFill>
                <a:blip r:embed="rId6"/>
                <a:stretch>
                  <a:fillRect l="-585" t="-617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62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FB06F-4B62-DE4B-8508-ABDE3128F3D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Exponential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E9DEB-6A44-364E-8191-1B6AEEA47178}"/>
              </a:ext>
            </a:extLst>
          </p:cNvPr>
          <p:cNvSpPr txBox="1"/>
          <p:nvPr/>
        </p:nvSpPr>
        <p:spPr>
          <a:xfrm>
            <a:off x="4587574" y="3244334"/>
            <a:ext cx="3016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Code Examples</a:t>
            </a:r>
          </a:p>
        </p:txBody>
      </p:sp>
    </p:spTree>
    <p:extLst>
      <p:ext uri="{BB962C8B-B14F-4D97-AF65-F5344CB8AC3E}">
        <p14:creationId xmlns:p14="http://schemas.microsoft.com/office/powerpoint/2010/main" val="399457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50C6-83D4-A54B-B583-5CAEF9F1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8646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Normal Distribution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F60FB-7D37-784F-97E7-61EA918CBD4E}"/>
              </a:ext>
            </a:extLst>
          </p:cNvPr>
          <p:cNvSpPr txBox="1"/>
          <p:nvPr/>
        </p:nvSpPr>
        <p:spPr>
          <a:xfrm>
            <a:off x="787539" y="1385855"/>
            <a:ext cx="10616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Random fluctuations about a mean value.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The Central Limit Theorem explains why this distribution is so important.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6187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Normal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FCD4AC-7D86-C44A-ADE3-F2AF0338BFB7}"/>
                  </a:ext>
                </a:extLst>
              </p:cNvPr>
              <p:cNvSpPr txBox="1"/>
              <p:nvPr/>
            </p:nvSpPr>
            <p:spPr>
              <a:xfrm>
                <a:off x="838200" y="2019075"/>
                <a:ext cx="4361642" cy="1051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FCD4AC-7D86-C44A-ADE3-F2AF0338B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19075"/>
                <a:ext cx="4361642" cy="1051635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03F8DD-1C3E-CC46-852A-939AFEDC26F1}"/>
                  </a:ext>
                </a:extLst>
              </p:cNvPr>
              <p:cNvSpPr txBox="1"/>
              <p:nvPr/>
            </p:nvSpPr>
            <p:spPr>
              <a:xfrm>
                <a:off x="1152011" y="3706206"/>
                <a:ext cx="341128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= value of random variable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= mean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= standard deviation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= variance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03F8DD-1C3E-CC46-852A-939AFEDC2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011" y="3706206"/>
                <a:ext cx="3411281" cy="1200329"/>
              </a:xfrm>
              <a:prstGeom prst="rect">
                <a:avLst/>
              </a:prstGeom>
              <a:blipFill>
                <a:blip r:embed="rId3"/>
                <a:stretch>
                  <a:fillRect t="-2105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10D41894-AD29-334B-84BD-1C59686D9F79}"/>
              </a:ext>
            </a:extLst>
          </p:cNvPr>
          <p:cNvGrpSpPr/>
          <p:nvPr/>
        </p:nvGrpSpPr>
        <p:grpSpPr>
          <a:xfrm>
            <a:off x="5614353" y="1410040"/>
            <a:ext cx="5810068" cy="4334570"/>
            <a:chOff x="6096000" y="1411111"/>
            <a:chExt cx="5810068" cy="43345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A5BA6EB-0B32-F34E-AC44-66D2CE3DEB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39"/>
            <a:stretch/>
          </p:blipFill>
          <p:spPr>
            <a:xfrm>
              <a:off x="6411422" y="1411111"/>
              <a:ext cx="5466503" cy="43345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505594-7D74-B341-873B-F02F70A97E8A}"/>
                </a:ext>
              </a:extLst>
            </p:cNvPr>
            <p:cNvSpPr txBox="1"/>
            <p:nvPr/>
          </p:nvSpPr>
          <p:spPr>
            <a:xfrm rot="16200000">
              <a:off x="5743149" y="2516222"/>
              <a:ext cx="1021124" cy="315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Probability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163DE59-F914-7649-8BF8-5014E6799B8D}"/>
                    </a:ext>
                  </a:extLst>
                </p:cNvPr>
                <p:cNvSpPr txBox="1"/>
                <p:nvPr/>
              </p:nvSpPr>
              <p:spPr>
                <a:xfrm>
                  <a:off x="11538082" y="4404732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163DE59-F914-7649-8BF8-5014E6799B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38082" y="4404732"/>
                  <a:ext cx="36798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764008C-65FC-9847-B6D6-4547472C0EE0}"/>
              </a:ext>
            </a:extLst>
          </p:cNvPr>
          <p:cNvSpPr txBox="1"/>
          <p:nvPr/>
        </p:nvSpPr>
        <p:spPr>
          <a:xfrm>
            <a:off x="838200" y="913765"/>
            <a:ext cx="1065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random fluctuations about a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60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5095F74-8270-9048-AB27-26CD1848C9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5"/>
                <a:ext cx="10515600" cy="54864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/>
                  <a:t>Standard Normal Distribution (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600" dirty="0"/>
                  <a:t>=0,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3600" dirty="0"/>
                  <a:t>=1)</a:t>
                </a:r>
              </a:p>
              <a:p>
                <a:endParaRPr lang="en-US" sz="36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5095F74-8270-9048-AB27-26CD1848C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5"/>
                <a:ext cx="10515600" cy="548640"/>
              </a:xfrm>
              <a:prstGeom prst="rect">
                <a:avLst/>
              </a:prstGeom>
              <a:blipFill>
                <a:blip r:embed="rId2"/>
                <a:stretch>
                  <a:fillRect l="-1689" t="-27273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9A1C2A43-D919-E94C-B3DB-6F051BE3D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76" y="1136286"/>
            <a:ext cx="3197970" cy="21616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9B008DE-5687-A74D-BDB8-1A8CD344EAFB}"/>
                  </a:ext>
                </a:extLst>
              </p:cNvPr>
              <p:cNvSpPr txBox="1"/>
              <p:nvPr/>
            </p:nvSpPr>
            <p:spPr>
              <a:xfrm>
                <a:off x="2380384" y="3291437"/>
                <a:ext cx="5130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9B008DE-5687-A74D-BDB8-1A8CD344E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384" y="3291437"/>
                <a:ext cx="513089" cy="584775"/>
              </a:xfrm>
              <a:prstGeom prst="rect">
                <a:avLst/>
              </a:prstGeom>
              <a:blipFill>
                <a:blip r:embed="rId4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9C4D0C9-E482-5748-91D5-6B494E90208C}"/>
              </a:ext>
            </a:extLst>
          </p:cNvPr>
          <p:cNvCxnSpPr>
            <a:cxnSpLocks/>
          </p:cNvCxnSpPr>
          <p:nvPr/>
        </p:nvCxnSpPr>
        <p:spPr>
          <a:xfrm>
            <a:off x="2642711" y="1166695"/>
            <a:ext cx="0" cy="2246169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3434C1-54BD-914B-A2F5-FAB0BDAC3F1F}"/>
              </a:ext>
            </a:extLst>
          </p:cNvPr>
          <p:cNvCxnSpPr>
            <a:cxnSpLocks/>
          </p:cNvCxnSpPr>
          <p:nvPr/>
        </p:nvCxnSpPr>
        <p:spPr>
          <a:xfrm>
            <a:off x="2650960" y="2289779"/>
            <a:ext cx="7336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4DD403-2268-8441-A5FB-7D7949A46A5E}"/>
                  </a:ext>
                </a:extLst>
              </p:cNvPr>
              <p:cNvSpPr txBox="1"/>
              <p:nvPr/>
            </p:nvSpPr>
            <p:spPr>
              <a:xfrm>
                <a:off x="2839481" y="2201985"/>
                <a:ext cx="34342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4DD403-2268-8441-A5FB-7D7949A46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481" y="2201985"/>
                <a:ext cx="343427" cy="492443"/>
              </a:xfrm>
              <a:prstGeom prst="rect">
                <a:avLst/>
              </a:prstGeom>
              <a:blipFill>
                <a:blip r:embed="rId5"/>
                <a:stretch>
                  <a:fillRect l="-142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2DC0C9-3FF5-304C-AD71-AC5619417AAA}"/>
              </a:ext>
            </a:extLst>
          </p:cNvPr>
          <p:cNvCxnSpPr>
            <a:cxnSpLocks/>
          </p:cNvCxnSpPr>
          <p:nvPr/>
        </p:nvCxnSpPr>
        <p:spPr>
          <a:xfrm flipV="1">
            <a:off x="1017095" y="1043124"/>
            <a:ext cx="0" cy="2289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1DEF9B-77CF-024A-9F31-16951EF6864E}"/>
              </a:ext>
            </a:extLst>
          </p:cNvPr>
          <p:cNvCxnSpPr>
            <a:cxnSpLocks/>
          </p:cNvCxnSpPr>
          <p:nvPr/>
        </p:nvCxnSpPr>
        <p:spPr>
          <a:xfrm>
            <a:off x="1007713" y="3332665"/>
            <a:ext cx="33806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2A7D3DD-A6A9-9549-9434-30E93BDCB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497" y="1136286"/>
            <a:ext cx="3197970" cy="21616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C38C2A-E63D-D240-AB4F-2ED8A1218EFC}"/>
                  </a:ext>
                </a:extLst>
              </p:cNvPr>
              <p:cNvSpPr txBox="1"/>
              <p:nvPr/>
            </p:nvSpPr>
            <p:spPr>
              <a:xfrm>
                <a:off x="7602953" y="3291437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C38C2A-E63D-D240-AB4F-2ED8A1218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953" y="3291437"/>
                <a:ext cx="50526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DF9652-7B57-E442-B6B3-E447258EA71A}"/>
              </a:ext>
            </a:extLst>
          </p:cNvPr>
          <p:cNvCxnSpPr>
            <a:cxnSpLocks/>
          </p:cNvCxnSpPr>
          <p:nvPr/>
        </p:nvCxnSpPr>
        <p:spPr>
          <a:xfrm>
            <a:off x="7855232" y="1166695"/>
            <a:ext cx="0" cy="2246169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3FFA39-82E8-C94A-8BE9-85E15B7D040C}"/>
              </a:ext>
            </a:extLst>
          </p:cNvPr>
          <p:cNvCxnSpPr/>
          <p:nvPr/>
        </p:nvCxnSpPr>
        <p:spPr>
          <a:xfrm>
            <a:off x="7863481" y="2289779"/>
            <a:ext cx="7336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B277CAE-3796-B044-B548-F14F26C7D07C}"/>
                  </a:ext>
                </a:extLst>
              </p:cNvPr>
              <p:cNvSpPr txBox="1"/>
              <p:nvPr/>
            </p:nvSpPr>
            <p:spPr>
              <a:xfrm>
                <a:off x="8052002" y="2201985"/>
                <a:ext cx="34342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B277CAE-3796-B044-B548-F14F26C7D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002" y="2201985"/>
                <a:ext cx="343427" cy="492443"/>
              </a:xfrm>
              <a:prstGeom prst="rect">
                <a:avLst/>
              </a:prstGeom>
              <a:blipFill>
                <a:blip r:embed="rId7"/>
                <a:stretch>
                  <a:fillRect l="-10714" r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16B8DE-65DF-594E-9EE2-65F14D762EAD}"/>
              </a:ext>
            </a:extLst>
          </p:cNvPr>
          <p:cNvCxnSpPr>
            <a:cxnSpLocks/>
          </p:cNvCxnSpPr>
          <p:nvPr/>
        </p:nvCxnSpPr>
        <p:spPr>
          <a:xfrm flipV="1">
            <a:off x="6229616" y="1043124"/>
            <a:ext cx="0" cy="2289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34FA2E-0E62-6949-BB7E-4C4683F62408}"/>
              </a:ext>
            </a:extLst>
          </p:cNvPr>
          <p:cNvCxnSpPr>
            <a:cxnSpLocks/>
          </p:cNvCxnSpPr>
          <p:nvPr/>
        </p:nvCxnSpPr>
        <p:spPr>
          <a:xfrm>
            <a:off x="6220234" y="3332665"/>
            <a:ext cx="33806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E25A0B88-E6F0-2E46-BB07-5B2738B71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99" y="4040312"/>
            <a:ext cx="1854312" cy="21616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EB4C55-5581-B34B-87FB-E999DBB8E02C}"/>
                  </a:ext>
                </a:extLst>
              </p:cNvPr>
              <p:cNvSpPr txBox="1"/>
              <p:nvPr/>
            </p:nvSpPr>
            <p:spPr>
              <a:xfrm>
                <a:off x="7624725" y="619546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EB4C55-5581-B34B-87FB-E999DBB8E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725" y="6195463"/>
                <a:ext cx="50526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56EEB20-32D3-D145-86A1-D911A8BD4939}"/>
              </a:ext>
            </a:extLst>
          </p:cNvPr>
          <p:cNvCxnSpPr>
            <a:cxnSpLocks/>
          </p:cNvCxnSpPr>
          <p:nvPr/>
        </p:nvCxnSpPr>
        <p:spPr>
          <a:xfrm>
            <a:off x="7877005" y="4070721"/>
            <a:ext cx="0" cy="2246169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96E768-150B-8548-B2FA-4010906D0ABB}"/>
              </a:ext>
            </a:extLst>
          </p:cNvPr>
          <p:cNvCxnSpPr>
            <a:cxnSpLocks/>
          </p:cNvCxnSpPr>
          <p:nvPr/>
        </p:nvCxnSpPr>
        <p:spPr>
          <a:xfrm>
            <a:off x="7885254" y="5193805"/>
            <a:ext cx="50912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418B13-19D6-8741-A594-691D972C770B}"/>
                  </a:ext>
                </a:extLst>
              </p:cNvPr>
              <p:cNvSpPr txBox="1"/>
              <p:nvPr/>
            </p:nvSpPr>
            <p:spPr>
              <a:xfrm>
                <a:off x="8024107" y="5193805"/>
                <a:ext cx="3206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418B13-19D6-8741-A594-691D972C7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107" y="5193805"/>
                <a:ext cx="320601" cy="492443"/>
              </a:xfrm>
              <a:prstGeom prst="rect">
                <a:avLst/>
              </a:prstGeom>
              <a:blipFill>
                <a:blip r:embed="rId9"/>
                <a:stretch>
                  <a:fillRect l="-26923" r="-2692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7375426-2C36-0946-9EDA-B10B1A21FEE3}"/>
              </a:ext>
            </a:extLst>
          </p:cNvPr>
          <p:cNvCxnSpPr>
            <a:cxnSpLocks/>
          </p:cNvCxnSpPr>
          <p:nvPr/>
        </p:nvCxnSpPr>
        <p:spPr>
          <a:xfrm flipV="1">
            <a:off x="6251389" y="3947150"/>
            <a:ext cx="0" cy="2289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C35E58F-E4C9-C640-BCB6-8696B491F48D}"/>
              </a:ext>
            </a:extLst>
          </p:cNvPr>
          <p:cNvCxnSpPr>
            <a:cxnSpLocks/>
          </p:cNvCxnSpPr>
          <p:nvPr/>
        </p:nvCxnSpPr>
        <p:spPr>
          <a:xfrm>
            <a:off x="6242007" y="6236691"/>
            <a:ext cx="33806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ight Arrow 53">
            <a:extLst>
              <a:ext uri="{FF2B5EF4-FFF2-40B4-BE49-F238E27FC236}">
                <a16:creationId xmlns:a16="http://schemas.microsoft.com/office/drawing/2014/main" id="{3F386ACF-B0C7-034B-B299-13D81D2F9B15}"/>
              </a:ext>
            </a:extLst>
          </p:cNvPr>
          <p:cNvSpPr/>
          <p:nvPr/>
        </p:nvSpPr>
        <p:spPr>
          <a:xfrm>
            <a:off x="4483941" y="2105959"/>
            <a:ext cx="1271360" cy="46781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0AA6349-5C50-D04E-8CB2-094661203C1F}"/>
                  </a:ext>
                </a:extLst>
              </p:cNvPr>
              <p:cNvSpPr txBox="1"/>
              <p:nvPr/>
            </p:nvSpPr>
            <p:spPr>
              <a:xfrm>
                <a:off x="4589343" y="1617210"/>
                <a:ext cx="8192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0AA6349-5C50-D04E-8CB2-094661203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343" y="1617210"/>
                <a:ext cx="819263" cy="584775"/>
              </a:xfrm>
              <a:prstGeom prst="rect">
                <a:avLst/>
              </a:prstGeom>
              <a:blipFill>
                <a:blip r:embed="rId10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Curved Down Arrow 56">
            <a:extLst>
              <a:ext uri="{FF2B5EF4-FFF2-40B4-BE49-F238E27FC236}">
                <a16:creationId xmlns:a16="http://schemas.microsoft.com/office/drawing/2014/main" id="{FFDD2624-4C20-3F4C-B831-29CB41FD440C}"/>
              </a:ext>
            </a:extLst>
          </p:cNvPr>
          <p:cNvSpPr/>
          <p:nvPr/>
        </p:nvSpPr>
        <p:spPr>
          <a:xfrm rot="5400000">
            <a:off x="9273522" y="3226951"/>
            <a:ext cx="1843215" cy="757919"/>
          </a:xfrm>
          <a:prstGeom prst="curved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80A8DFC-C933-174E-880B-7FC0BA3A09C5}"/>
                  </a:ext>
                </a:extLst>
              </p:cNvPr>
              <p:cNvSpPr txBox="1"/>
              <p:nvPr/>
            </p:nvSpPr>
            <p:spPr>
              <a:xfrm>
                <a:off x="10715772" y="3162196"/>
                <a:ext cx="5454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80A8DFC-C933-174E-880B-7FC0BA3A0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772" y="3162196"/>
                <a:ext cx="545406" cy="492443"/>
              </a:xfrm>
              <a:prstGeom prst="rect">
                <a:avLst/>
              </a:prstGeom>
              <a:blipFill>
                <a:blip r:embed="rId11"/>
                <a:stretch>
                  <a:fillRect l="-25000" r="-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539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FB06F-4B62-DE4B-8508-ABDE3128F3D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Normal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E9DEB-6A44-364E-8191-1B6AEEA47178}"/>
              </a:ext>
            </a:extLst>
          </p:cNvPr>
          <p:cNvSpPr txBox="1"/>
          <p:nvPr/>
        </p:nvSpPr>
        <p:spPr>
          <a:xfrm>
            <a:off x="4587574" y="3244334"/>
            <a:ext cx="3016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Code Examples</a:t>
            </a:r>
          </a:p>
        </p:txBody>
      </p:sp>
    </p:spTree>
    <p:extLst>
      <p:ext uri="{BB962C8B-B14F-4D97-AF65-F5344CB8AC3E}">
        <p14:creationId xmlns:p14="http://schemas.microsoft.com/office/powerpoint/2010/main" val="2806236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Population vs Sample</a:t>
            </a:r>
          </a:p>
          <a:p>
            <a:endParaRPr lang="en-US" sz="36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713A90-5EBA-AA4B-B088-EDE46C7E7592}"/>
              </a:ext>
            </a:extLst>
          </p:cNvPr>
          <p:cNvSpPr/>
          <p:nvPr/>
        </p:nvSpPr>
        <p:spPr>
          <a:xfrm>
            <a:off x="481054" y="1372137"/>
            <a:ext cx="2672179" cy="23170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9073770-3169-9B48-AA79-AC44C041BC44}"/>
                  </a:ext>
                </a:extLst>
              </p:cNvPr>
              <p:cNvSpPr txBox="1"/>
              <p:nvPr/>
            </p:nvSpPr>
            <p:spPr>
              <a:xfrm>
                <a:off x="4998370" y="1514102"/>
                <a:ext cx="8841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9073770-3169-9B48-AA79-AC44C041B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370" y="1514102"/>
                <a:ext cx="884153" cy="461665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F80F2F-49A3-4649-B534-DFD3E9263CB5}"/>
              </a:ext>
            </a:extLst>
          </p:cNvPr>
          <p:cNvCxnSpPr>
            <a:cxnSpLocks/>
          </p:cNvCxnSpPr>
          <p:nvPr/>
        </p:nvCxnSpPr>
        <p:spPr>
          <a:xfrm>
            <a:off x="2582433" y="1744934"/>
            <a:ext cx="24159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DDE7E3-6BFF-784E-B10D-BE5E51E7E5AE}"/>
              </a:ext>
            </a:extLst>
          </p:cNvPr>
          <p:cNvSpPr txBox="1"/>
          <p:nvPr/>
        </p:nvSpPr>
        <p:spPr>
          <a:xfrm>
            <a:off x="1087262" y="1504054"/>
            <a:ext cx="1534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Population</a:t>
            </a:r>
          </a:p>
        </p:txBody>
      </p:sp>
    </p:spTree>
    <p:extLst>
      <p:ext uri="{BB962C8B-B14F-4D97-AF65-F5344CB8AC3E}">
        <p14:creationId xmlns:p14="http://schemas.microsoft.com/office/powerpoint/2010/main" val="164672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Population vs Sample</a:t>
            </a:r>
          </a:p>
          <a:p>
            <a:endParaRPr lang="en-US" sz="36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713A90-5EBA-AA4B-B088-EDE46C7E7592}"/>
              </a:ext>
            </a:extLst>
          </p:cNvPr>
          <p:cNvSpPr/>
          <p:nvPr/>
        </p:nvSpPr>
        <p:spPr>
          <a:xfrm>
            <a:off x="481054" y="1372137"/>
            <a:ext cx="2672179" cy="23170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9073770-3169-9B48-AA79-AC44C041BC44}"/>
                  </a:ext>
                </a:extLst>
              </p:cNvPr>
              <p:cNvSpPr txBox="1"/>
              <p:nvPr/>
            </p:nvSpPr>
            <p:spPr>
              <a:xfrm>
                <a:off x="4998370" y="1514102"/>
                <a:ext cx="8841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9073770-3169-9B48-AA79-AC44C041B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370" y="1514102"/>
                <a:ext cx="884153" cy="461665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F80F2F-49A3-4649-B534-DFD3E9263CB5}"/>
              </a:ext>
            </a:extLst>
          </p:cNvPr>
          <p:cNvCxnSpPr>
            <a:cxnSpLocks/>
          </p:cNvCxnSpPr>
          <p:nvPr/>
        </p:nvCxnSpPr>
        <p:spPr>
          <a:xfrm>
            <a:off x="2582433" y="1744934"/>
            <a:ext cx="24159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DDE7E3-6BFF-784E-B10D-BE5E51E7E5AE}"/>
              </a:ext>
            </a:extLst>
          </p:cNvPr>
          <p:cNvSpPr txBox="1"/>
          <p:nvPr/>
        </p:nvSpPr>
        <p:spPr>
          <a:xfrm>
            <a:off x="1087262" y="1504054"/>
            <a:ext cx="1534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Population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5494CCF-4D32-FC45-94EB-EAA82482CDEF}"/>
                  </a:ext>
                </a:extLst>
              </p:cNvPr>
              <p:cNvSpPr/>
              <p:nvPr/>
            </p:nvSpPr>
            <p:spPr>
              <a:xfrm>
                <a:off x="3708227" y="2173567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5494CCF-4D32-FC45-94EB-EAA82482C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227" y="2173567"/>
                <a:ext cx="377303" cy="2865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2DB9CAD-4638-0942-8782-377EAA300F5C}"/>
                  </a:ext>
                </a:extLst>
              </p:cNvPr>
              <p:cNvSpPr txBox="1"/>
              <p:nvPr/>
            </p:nvSpPr>
            <p:spPr>
              <a:xfrm>
                <a:off x="5003586" y="2059026"/>
                <a:ext cx="966227" cy="465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2DB9CAD-4638-0942-8782-377EAA300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586" y="2059026"/>
                <a:ext cx="966227" cy="465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B319D01-C43A-0746-8F54-805973C356AA}"/>
              </a:ext>
            </a:extLst>
          </p:cNvPr>
          <p:cNvCxnSpPr>
            <a:cxnSpLocks/>
          </p:cNvCxnSpPr>
          <p:nvPr/>
        </p:nvCxnSpPr>
        <p:spPr>
          <a:xfrm>
            <a:off x="4195390" y="2309955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92F1059-9D91-7E4D-9454-E7A45D7C47C2}"/>
                  </a:ext>
                </a:extLst>
              </p:cNvPr>
              <p:cNvSpPr txBox="1"/>
              <p:nvPr/>
            </p:nvSpPr>
            <p:spPr>
              <a:xfrm>
                <a:off x="6372593" y="2022233"/>
                <a:ext cx="33232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2"/>
                    </a:solidFill>
                  </a:rPr>
                  <a:t>Random Sample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92F1059-9D91-7E4D-9454-E7A45D7C4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593" y="2022233"/>
                <a:ext cx="3323282" cy="461665"/>
              </a:xfrm>
              <a:prstGeom prst="rect">
                <a:avLst/>
              </a:prstGeom>
              <a:blipFill>
                <a:blip r:embed="rId5"/>
                <a:stretch>
                  <a:fillRect l="-2672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E331EFB-F0C8-5341-B5D6-AF6E258D9E0B}"/>
                  </a:ext>
                </a:extLst>
              </p:cNvPr>
              <p:cNvSpPr/>
              <p:nvPr/>
            </p:nvSpPr>
            <p:spPr>
              <a:xfrm>
                <a:off x="2126780" y="2253066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E331EFB-F0C8-5341-B5D6-AF6E258D9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80" y="2253066"/>
                <a:ext cx="377303" cy="2865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210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Population vs Sample</a:t>
            </a:r>
          </a:p>
          <a:p>
            <a:endParaRPr lang="en-US" sz="36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713A90-5EBA-AA4B-B088-EDE46C7E7592}"/>
              </a:ext>
            </a:extLst>
          </p:cNvPr>
          <p:cNvSpPr/>
          <p:nvPr/>
        </p:nvSpPr>
        <p:spPr>
          <a:xfrm>
            <a:off x="481054" y="1372137"/>
            <a:ext cx="2672179" cy="23170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9073770-3169-9B48-AA79-AC44C041BC44}"/>
                  </a:ext>
                </a:extLst>
              </p:cNvPr>
              <p:cNvSpPr txBox="1"/>
              <p:nvPr/>
            </p:nvSpPr>
            <p:spPr>
              <a:xfrm>
                <a:off x="4998370" y="1514102"/>
                <a:ext cx="8841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9073770-3169-9B48-AA79-AC44C041B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370" y="1514102"/>
                <a:ext cx="884153" cy="461665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F80F2F-49A3-4649-B534-DFD3E9263CB5}"/>
              </a:ext>
            </a:extLst>
          </p:cNvPr>
          <p:cNvCxnSpPr>
            <a:cxnSpLocks/>
          </p:cNvCxnSpPr>
          <p:nvPr/>
        </p:nvCxnSpPr>
        <p:spPr>
          <a:xfrm>
            <a:off x="2582433" y="1744934"/>
            <a:ext cx="24159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DDE7E3-6BFF-784E-B10D-BE5E51E7E5AE}"/>
              </a:ext>
            </a:extLst>
          </p:cNvPr>
          <p:cNvSpPr txBox="1"/>
          <p:nvPr/>
        </p:nvSpPr>
        <p:spPr>
          <a:xfrm>
            <a:off x="1087262" y="1504054"/>
            <a:ext cx="1534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Population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5494CCF-4D32-FC45-94EB-EAA82482CDEF}"/>
                  </a:ext>
                </a:extLst>
              </p:cNvPr>
              <p:cNvSpPr/>
              <p:nvPr/>
            </p:nvSpPr>
            <p:spPr>
              <a:xfrm>
                <a:off x="3708227" y="2173567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5494CCF-4D32-FC45-94EB-EAA82482C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227" y="2173567"/>
                <a:ext cx="377303" cy="2865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2DB9CAD-4638-0942-8782-377EAA300F5C}"/>
                  </a:ext>
                </a:extLst>
              </p:cNvPr>
              <p:cNvSpPr txBox="1"/>
              <p:nvPr/>
            </p:nvSpPr>
            <p:spPr>
              <a:xfrm>
                <a:off x="5003586" y="2059026"/>
                <a:ext cx="966226" cy="465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2DB9CAD-4638-0942-8782-377EAA300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586" y="2059026"/>
                <a:ext cx="966226" cy="465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B319D01-C43A-0746-8F54-805973C356AA}"/>
              </a:ext>
            </a:extLst>
          </p:cNvPr>
          <p:cNvCxnSpPr>
            <a:cxnSpLocks/>
          </p:cNvCxnSpPr>
          <p:nvPr/>
        </p:nvCxnSpPr>
        <p:spPr>
          <a:xfrm>
            <a:off x="4195390" y="2309955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92F1059-9D91-7E4D-9454-E7A45D7C47C2}"/>
                  </a:ext>
                </a:extLst>
              </p:cNvPr>
              <p:cNvSpPr txBox="1"/>
              <p:nvPr/>
            </p:nvSpPr>
            <p:spPr>
              <a:xfrm>
                <a:off x="6372593" y="2022233"/>
                <a:ext cx="33232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2"/>
                    </a:solidFill>
                  </a:rPr>
                  <a:t>Random Sample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92F1059-9D91-7E4D-9454-E7A45D7C4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593" y="2022233"/>
                <a:ext cx="3323282" cy="461665"/>
              </a:xfrm>
              <a:prstGeom prst="rect">
                <a:avLst/>
              </a:prstGeom>
              <a:blipFill>
                <a:blip r:embed="rId5"/>
                <a:stretch>
                  <a:fillRect l="-2672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E331EFB-F0C8-5341-B5D6-AF6E258D9E0B}"/>
                  </a:ext>
                </a:extLst>
              </p:cNvPr>
              <p:cNvSpPr/>
              <p:nvPr/>
            </p:nvSpPr>
            <p:spPr>
              <a:xfrm>
                <a:off x="2126780" y="2253066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E331EFB-F0C8-5341-B5D6-AF6E258D9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80" y="2253066"/>
                <a:ext cx="377303" cy="2865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F59CEF-B09D-D24A-B545-CCC804E40FA8}"/>
                  </a:ext>
                </a:extLst>
              </p:cNvPr>
              <p:cNvSpPr txBox="1"/>
              <p:nvPr/>
            </p:nvSpPr>
            <p:spPr>
              <a:xfrm>
                <a:off x="4829226" y="3592366"/>
                <a:ext cx="1902700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endParaRPr lang="en-US" sz="2400" dirty="0">
                  <a:solidFill>
                    <a:srgbClr val="C00000"/>
                  </a:solidFill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Probably NOT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F59CEF-B09D-D24A-B545-CCC804E40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226" y="3592366"/>
                <a:ext cx="1902700" cy="1569660"/>
              </a:xfrm>
              <a:prstGeom prst="rect">
                <a:avLst/>
              </a:prstGeom>
              <a:blipFill>
                <a:blip r:embed="rId7"/>
                <a:stretch>
                  <a:fillRect l="-4636" r="-3974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260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Population vs Sample</a:t>
            </a:r>
          </a:p>
          <a:p>
            <a:endParaRPr lang="en-US" sz="36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713A90-5EBA-AA4B-B088-EDE46C7E7592}"/>
              </a:ext>
            </a:extLst>
          </p:cNvPr>
          <p:cNvSpPr/>
          <p:nvPr/>
        </p:nvSpPr>
        <p:spPr>
          <a:xfrm>
            <a:off x="481054" y="1372137"/>
            <a:ext cx="2672179" cy="23170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9073770-3169-9B48-AA79-AC44C041BC44}"/>
                  </a:ext>
                </a:extLst>
              </p:cNvPr>
              <p:cNvSpPr txBox="1"/>
              <p:nvPr/>
            </p:nvSpPr>
            <p:spPr>
              <a:xfrm>
                <a:off x="4998370" y="1514102"/>
                <a:ext cx="8841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9073770-3169-9B48-AA79-AC44C041B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370" y="1514102"/>
                <a:ext cx="884153" cy="461665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F80F2F-49A3-4649-B534-DFD3E9263CB5}"/>
              </a:ext>
            </a:extLst>
          </p:cNvPr>
          <p:cNvCxnSpPr>
            <a:cxnSpLocks/>
          </p:cNvCxnSpPr>
          <p:nvPr/>
        </p:nvCxnSpPr>
        <p:spPr>
          <a:xfrm>
            <a:off x="2582433" y="1744934"/>
            <a:ext cx="24159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DDE7E3-6BFF-784E-B10D-BE5E51E7E5AE}"/>
              </a:ext>
            </a:extLst>
          </p:cNvPr>
          <p:cNvSpPr txBox="1"/>
          <p:nvPr/>
        </p:nvSpPr>
        <p:spPr>
          <a:xfrm>
            <a:off x="1087262" y="1504054"/>
            <a:ext cx="1534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Population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5494CCF-4D32-FC45-94EB-EAA82482CDEF}"/>
                  </a:ext>
                </a:extLst>
              </p:cNvPr>
              <p:cNvSpPr/>
              <p:nvPr/>
            </p:nvSpPr>
            <p:spPr>
              <a:xfrm>
                <a:off x="3708227" y="2173567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5494CCF-4D32-FC45-94EB-EAA82482C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227" y="2173567"/>
                <a:ext cx="377303" cy="2865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2DB9CAD-4638-0942-8782-377EAA300F5C}"/>
                  </a:ext>
                </a:extLst>
              </p:cNvPr>
              <p:cNvSpPr txBox="1"/>
              <p:nvPr/>
            </p:nvSpPr>
            <p:spPr>
              <a:xfrm>
                <a:off x="5003586" y="2059026"/>
                <a:ext cx="966226" cy="465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2DB9CAD-4638-0942-8782-377EAA300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586" y="2059026"/>
                <a:ext cx="966226" cy="465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B319D01-C43A-0746-8F54-805973C356AA}"/>
              </a:ext>
            </a:extLst>
          </p:cNvPr>
          <p:cNvCxnSpPr>
            <a:cxnSpLocks/>
          </p:cNvCxnSpPr>
          <p:nvPr/>
        </p:nvCxnSpPr>
        <p:spPr>
          <a:xfrm>
            <a:off x="4195390" y="2309955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92F1059-9D91-7E4D-9454-E7A45D7C47C2}"/>
                  </a:ext>
                </a:extLst>
              </p:cNvPr>
              <p:cNvSpPr txBox="1"/>
              <p:nvPr/>
            </p:nvSpPr>
            <p:spPr>
              <a:xfrm>
                <a:off x="6372593" y="2022233"/>
                <a:ext cx="33232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2"/>
                    </a:solidFill>
                  </a:rPr>
                  <a:t>Random Sample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92F1059-9D91-7E4D-9454-E7A45D7C4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593" y="2022233"/>
                <a:ext cx="3323282" cy="461665"/>
              </a:xfrm>
              <a:prstGeom prst="rect">
                <a:avLst/>
              </a:prstGeom>
              <a:blipFill>
                <a:blip r:embed="rId5"/>
                <a:stretch>
                  <a:fillRect l="-2672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51A7C971-AC57-7842-B6DE-B42C72F91A53}"/>
              </a:ext>
            </a:extLst>
          </p:cNvPr>
          <p:cNvSpPr/>
          <p:nvPr/>
        </p:nvSpPr>
        <p:spPr>
          <a:xfrm>
            <a:off x="1839364" y="3189905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94779F8-DF37-C049-A067-D8C90C2C7106}"/>
              </a:ext>
            </a:extLst>
          </p:cNvPr>
          <p:cNvSpPr/>
          <p:nvPr/>
        </p:nvSpPr>
        <p:spPr>
          <a:xfrm>
            <a:off x="2028015" y="3253528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B2F8781-3B2B-774B-86B0-40A8C4B0C9EB}"/>
              </a:ext>
            </a:extLst>
          </p:cNvPr>
          <p:cNvSpPr/>
          <p:nvPr/>
        </p:nvSpPr>
        <p:spPr>
          <a:xfrm>
            <a:off x="1273410" y="3096442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AF8F632-63BB-704C-8639-3CC8D98DF7ED}"/>
                  </a:ext>
                </a:extLst>
              </p:cNvPr>
              <p:cNvSpPr/>
              <p:nvPr/>
            </p:nvSpPr>
            <p:spPr>
              <a:xfrm>
                <a:off x="1505712" y="1914771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AF8F632-63BB-704C-8639-3CC8D98DF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712" y="1914771"/>
                <a:ext cx="377303" cy="2865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F8613919-BF18-C745-816B-85CF5C59C9A8}"/>
              </a:ext>
            </a:extLst>
          </p:cNvPr>
          <p:cNvSpPr/>
          <p:nvPr/>
        </p:nvSpPr>
        <p:spPr>
          <a:xfrm>
            <a:off x="1070886" y="2595839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3F9FCAD-8B43-B544-BDFC-5C8ACD8F0FD4}"/>
              </a:ext>
            </a:extLst>
          </p:cNvPr>
          <p:cNvSpPr/>
          <p:nvPr/>
        </p:nvSpPr>
        <p:spPr>
          <a:xfrm>
            <a:off x="1537519" y="2419148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EB555C2-B4D7-0E46-B030-58801DE62A07}"/>
              </a:ext>
            </a:extLst>
          </p:cNvPr>
          <p:cNvSpPr/>
          <p:nvPr/>
        </p:nvSpPr>
        <p:spPr>
          <a:xfrm>
            <a:off x="2416965" y="2578086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8409F5B-A20B-0741-A176-C995D191398A}"/>
                  </a:ext>
                </a:extLst>
              </p:cNvPr>
              <p:cNvSpPr/>
              <p:nvPr/>
            </p:nvSpPr>
            <p:spPr>
              <a:xfrm>
                <a:off x="926900" y="2410398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8409F5B-A20B-0741-A176-C995D1913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00" y="2410398"/>
                <a:ext cx="377303" cy="2865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38580EB-778D-E341-A6C7-CA78EC2A8D96}"/>
                  </a:ext>
                </a:extLst>
              </p:cNvPr>
              <p:cNvSpPr/>
              <p:nvPr/>
            </p:nvSpPr>
            <p:spPr>
              <a:xfrm>
                <a:off x="866520" y="1887847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38580EB-778D-E341-A6C7-CA78EC2A8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20" y="1887847"/>
                <a:ext cx="377303" cy="2865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ABD98259-337E-FE4E-A8E8-CF6B15B1B274}"/>
              </a:ext>
            </a:extLst>
          </p:cNvPr>
          <p:cNvSpPr/>
          <p:nvPr/>
        </p:nvSpPr>
        <p:spPr>
          <a:xfrm>
            <a:off x="1931840" y="2109788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352C74F-601E-A34F-9A77-E1438850BFA8}"/>
              </a:ext>
            </a:extLst>
          </p:cNvPr>
          <p:cNvSpPr/>
          <p:nvPr/>
        </p:nvSpPr>
        <p:spPr>
          <a:xfrm>
            <a:off x="2610541" y="2146955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EEEB662-53D2-514B-A1D9-39D89F6431E1}"/>
              </a:ext>
            </a:extLst>
          </p:cNvPr>
          <p:cNvSpPr/>
          <p:nvPr/>
        </p:nvSpPr>
        <p:spPr>
          <a:xfrm>
            <a:off x="787840" y="3006435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2F3302D-D5A6-6947-ABC9-47125C573C62}"/>
              </a:ext>
            </a:extLst>
          </p:cNvPr>
          <p:cNvSpPr/>
          <p:nvPr/>
        </p:nvSpPr>
        <p:spPr>
          <a:xfrm>
            <a:off x="2411348" y="1908409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E331EFB-F0C8-5341-B5D6-AF6E258D9E0B}"/>
                  </a:ext>
                </a:extLst>
              </p:cNvPr>
              <p:cNvSpPr/>
              <p:nvPr/>
            </p:nvSpPr>
            <p:spPr>
              <a:xfrm>
                <a:off x="2126780" y="2253066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E331EFB-F0C8-5341-B5D6-AF6E258D9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80" y="2253066"/>
                <a:ext cx="377303" cy="2865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E6EFFA9-E577-EA42-A5D0-A67D5108CB8E}"/>
                  </a:ext>
                </a:extLst>
              </p:cNvPr>
              <p:cNvSpPr/>
              <p:nvPr/>
            </p:nvSpPr>
            <p:spPr>
              <a:xfrm>
                <a:off x="3708227" y="2700692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E6EFFA9-E577-EA42-A5D0-A67D5108C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227" y="2700692"/>
                <a:ext cx="377303" cy="2865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2CDDD35-FB84-2740-B263-D4DC65345BEE}"/>
                  </a:ext>
                </a:extLst>
              </p:cNvPr>
              <p:cNvSpPr txBox="1"/>
              <p:nvPr/>
            </p:nvSpPr>
            <p:spPr>
              <a:xfrm>
                <a:off x="5003586" y="2586151"/>
                <a:ext cx="973343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2CDDD35-FB84-2740-B263-D4DC65345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586" y="2586151"/>
                <a:ext cx="973343" cy="466666"/>
              </a:xfrm>
              <a:prstGeom prst="rect">
                <a:avLst/>
              </a:prstGeom>
              <a:blipFill>
                <a:blip r:embed="rId10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15092D3-7338-AD4D-8063-CFF0D6087BA0}"/>
              </a:ext>
            </a:extLst>
          </p:cNvPr>
          <p:cNvCxnSpPr>
            <a:cxnSpLocks/>
          </p:cNvCxnSpPr>
          <p:nvPr/>
        </p:nvCxnSpPr>
        <p:spPr>
          <a:xfrm>
            <a:off x="4195390" y="2837080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6AA13EC-3D38-7C4E-B3D1-7AFAB942813B}"/>
                  </a:ext>
                </a:extLst>
              </p:cNvPr>
              <p:cNvSpPr/>
              <p:nvPr/>
            </p:nvSpPr>
            <p:spPr>
              <a:xfrm>
                <a:off x="3703011" y="3274036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6AA13EC-3D38-7C4E-B3D1-7AFAB94281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011" y="3274036"/>
                <a:ext cx="377303" cy="2865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C9DA802-2D27-3E43-9C3D-FD3CB60C8363}"/>
                  </a:ext>
                </a:extLst>
              </p:cNvPr>
              <p:cNvSpPr txBox="1"/>
              <p:nvPr/>
            </p:nvSpPr>
            <p:spPr>
              <a:xfrm>
                <a:off x="4998370" y="3159495"/>
                <a:ext cx="973343" cy="468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C9DA802-2D27-3E43-9C3D-FD3CB60C8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370" y="3159495"/>
                <a:ext cx="973343" cy="4685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60F551B-93B4-4444-A938-DAFCB182B3A8}"/>
              </a:ext>
            </a:extLst>
          </p:cNvPr>
          <p:cNvCxnSpPr>
            <a:cxnSpLocks/>
          </p:cNvCxnSpPr>
          <p:nvPr/>
        </p:nvCxnSpPr>
        <p:spPr>
          <a:xfrm>
            <a:off x="4190174" y="3410424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0A4C63E-8CA5-F94A-944B-C04B28FCDCD2}"/>
                  </a:ext>
                </a:extLst>
              </p:cNvPr>
              <p:cNvSpPr txBox="1"/>
              <p:nvPr/>
            </p:nvSpPr>
            <p:spPr>
              <a:xfrm>
                <a:off x="6372593" y="2567307"/>
                <a:ext cx="330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2"/>
                    </a:solidFill>
                  </a:rPr>
                  <a:t>Another Sample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0A4C63E-8CA5-F94A-944B-C04B28FCD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593" y="2567307"/>
                <a:ext cx="3305649" cy="461665"/>
              </a:xfrm>
              <a:prstGeom prst="rect">
                <a:avLst/>
              </a:prstGeom>
              <a:blipFill>
                <a:blip r:embed="rId13"/>
                <a:stretch>
                  <a:fillRect l="-2682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4201AF3-8449-834E-97C7-E32D7286D174}"/>
                  </a:ext>
                </a:extLst>
              </p:cNvPr>
              <p:cNvSpPr txBox="1"/>
              <p:nvPr/>
            </p:nvSpPr>
            <p:spPr>
              <a:xfrm>
                <a:off x="6372593" y="3122702"/>
                <a:ext cx="330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2"/>
                    </a:solidFill>
                  </a:rPr>
                  <a:t>Another Sample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4201AF3-8449-834E-97C7-E32D7286D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593" y="3122702"/>
                <a:ext cx="3305649" cy="461665"/>
              </a:xfrm>
              <a:prstGeom prst="rect">
                <a:avLst/>
              </a:prstGeom>
              <a:blipFill>
                <a:blip r:embed="rId14"/>
                <a:stretch>
                  <a:fillRect l="-268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92069931-CB4A-8948-A717-4467F7AD3BF3}"/>
              </a:ext>
            </a:extLst>
          </p:cNvPr>
          <p:cNvSpPr txBox="1"/>
          <p:nvPr/>
        </p:nvSpPr>
        <p:spPr>
          <a:xfrm>
            <a:off x="5169270" y="358436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3699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50C6-83D4-A54B-B583-5CAEF9F1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0763"/>
          </a:xfrm>
        </p:spPr>
        <p:txBody>
          <a:bodyPr>
            <a:normAutofit fontScale="90000"/>
          </a:bodyPr>
          <a:lstStyle/>
          <a:p>
            <a:r>
              <a:rPr lang="en-US" dirty="0"/>
              <a:t>A Random Variable </a:t>
            </a:r>
            <a:r>
              <a:rPr lang="en-US" b="1" dirty="0"/>
              <a:t>X</a:t>
            </a:r>
            <a:r>
              <a:rPr lang="en-US" dirty="0"/>
              <a:t> Can Be of Two Types: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283B8E-608C-FA4F-A8CB-01CB4367C0BB}"/>
              </a:ext>
            </a:extLst>
          </p:cNvPr>
          <p:cNvSpPr txBox="1"/>
          <p:nvPr/>
        </p:nvSpPr>
        <p:spPr>
          <a:xfrm rot="16200000">
            <a:off x="732776" y="2666823"/>
            <a:ext cx="1532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C8E18-EED9-894C-B900-0693862BED29}"/>
              </a:ext>
            </a:extLst>
          </p:cNvPr>
          <p:cNvGrpSpPr/>
          <p:nvPr/>
        </p:nvGrpSpPr>
        <p:grpSpPr>
          <a:xfrm>
            <a:off x="1858586" y="1706304"/>
            <a:ext cx="3380674" cy="2294065"/>
            <a:chOff x="2599996" y="1297463"/>
            <a:chExt cx="7101052" cy="2294065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317C440-BCF3-6946-8840-B68FBA9DC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9703" y="1297463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33C5996-BEE4-7346-A718-86BC3E461200}"/>
                </a:ext>
              </a:extLst>
            </p:cNvPr>
            <p:cNvSpPr/>
            <p:nvPr/>
          </p:nvSpPr>
          <p:spPr>
            <a:xfrm>
              <a:off x="3342999" y="2780278"/>
              <a:ext cx="861849" cy="806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13B88FD-F6B7-0F41-8F57-3C6ED0F070E4}"/>
                </a:ext>
              </a:extLst>
            </p:cNvPr>
            <p:cNvSpPr/>
            <p:nvPr/>
          </p:nvSpPr>
          <p:spPr>
            <a:xfrm>
              <a:off x="4870284" y="1421034"/>
              <a:ext cx="861849" cy="2170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84A9E7C-F7F0-924D-AAE8-5F7A8869DA6B}"/>
                </a:ext>
              </a:extLst>
            </p:cNvPr>
            <p:cNvSpPr/>
            <p:nvPr/>
          </p:nvSpPr>
          <p:spPr>
            <a:xfrm>
              <a:off x="6444261" y="3460492"/>
              <a:ext cx="861849" cy="126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5B0B6D-A2C7-0C40-913C-83CAA5627E7D}"/>
                </a:ext>
              </a:extLst>
            </p:cNvPr>
            <p:cNvSpPr/>
            <p:nvPr/>
          </p:nvSpPr>
          <p:spPr>
            <a:xfrm>
              <a:off x="7882310" y="2101056"/>
              <a:ext cx="861849" cy="14859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DB507A9-E5BD-754B-94E9-07E43EEA3892}"/>
                </a:ext>
              </a:extLst>
            </p:cNvPr>
            <p:cNvCxnSpPr>
              <a:cxnSpLocks/>
            </p:cNvCxnSpPr>
            <p:nvPr/>
          </p:nvCxnSpPr>
          <p:spPr>
            <a:xfrm>
              <a:off x="2599996" y="3587004"/>
              <a:ext cx="71010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06D699D-3C71-7D44-9F3F-96C06D1F0C6B}"/>
              </a:ext>
            </a:extLst>
          </p:cNvPr>
          <p:cNvSpPr txBox="1"/>
          <p:nvPr/>
        </p:nvSpPr>
        <p:spPr>
          <a:xfrm>
            <a:off x="2226767" y="4065397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F037E0-2F32-8C4D-ACB8-7B06735D27F1}"/>
              </a:ext>
            </a:extLst>
          </p:cNvPr>
          <p:cNvSpPr txBox="1"/>
          <p:nvPr/>
        </p:nvSpPr>
        <p:spPr>
          <a:xfrm>
            <a:off x="2945983" y="4065397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6C5D21-3805-6D42-9D59-37836893A983}"/>
              </a:ext>
            </a:extLst>
          </p:cNvPr>
          <p:cNvSpPr txBox="1"/>
          <p:nvPr/>
        </p:nvSpPr>
        <p:spPr>
          <a:xfrm>
            <a:off x="3701880" y="4065397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A13050-8D2F-4C4D-89DC-FCD9A600EC92}"/>
              </a:ext>
            </a:extLst>
          </p:cNvPr>
          <p:cNvSpPr txBox="1"/>
          <p:nvPr/>
        </p:nvSpPr>
        <p:spPr>
          <a:xfrm>
            <a:off x="4386508" y="4065397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8B057B-7BF4-6349-A6C8-0F9D1D23D9E7}"/>
              </a:ext>
            </a:extLst>
          </p:cNvPr>
          <p:cNvSpPr txBox="1"/>
          <p:nvPr/>
        </p:nvSpPr>
        <p:spPr>
          <a:xfrm>
            <a:off x="2565514" y="1058688"/>
            <a:ext cx="1568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Discrete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34CDC6-558E-3847-A158-F2A183976436}"/>
              </a:ext>
            </a:extLst>
          </p:cNvPr>
          <p:cNvSpPr txBox="1"/>
          <p:nvPr/>
        </p:nvSpPr>
        <p:spPr>
          <a:xfrm rot="16200000">
            <a:off x="5374967" y="2482157"/>
            <a:ext cx="2608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 Density </a:t>
            </a:r>
          </a:p>
          <a:p>
            <a:r>
              <a:rPr lang="en-US" sz="2400" dirty="0"/>
              <a:t>Function (</a:t>
            </a:r>
            <a:r>
              <a:rPr lang="en-US" sz="2400" b="1" dirty="0"/>
              <a:t>pdf</a:t>
            </a:r>
            <a:r>
              <a:rPr lang="en-US" sz="2400" dirty="0"/>
              <a:t>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70F09D-7FEA-4E43-BF64-410BC32DD0AD}"/>
              </a:ext>
            </a:extLst>
          </p:cNvPr>
          <p:cNvCxnSpPr>
            <a:cxnSpLocks/>
          </p:cNvCxnSpPr>
          <p:nvPr/>
        </p:nvCxnSpPr>
        <p:spPr>
          <a:xfrm flipV="1">
            <a:off x="7208605" y="1706304"/>
            <a:ext cx="0" cy="2289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A66BD59-19D8-234E-84FD-ADC258372165}"/>
              </a:ext>
            </a:extLst>
          </p:cNvPr>
          <p:cNvCxnSpPr>
            <a:cxnSpLocks/>
          </p:cNvCxnSpPr>
          <p:nvPr/>
        </p:nvCxnSpPr>
        <p:spPr>
          <a:xfrm>
            <a:off x="7199223" y="3995845"/>
            <a:ext cx="33806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03EDA2-AF04-A84F-AB2B-0F6C422373B4}"/>
              </a:ext>
            </a:extLst>
          </p:cNvPr>
          <p:cNvSpPr txBox="1"/>
          <p:nvPr/>
        </p:nvSpPr>
        <p:spPr>
          <a:xfrm>
            <a:off x="8643538" y="4065397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44C65D-566B-834C-B86F-F476D33FB12B}"/>
              </a:ext>
            </a:extLst>
          </p:cNvPr>
          <p:cNvSpPr txBox="1"/>
          <p:nvPr/>
        </p:nvSpPr>
        <p:spPr>
          <a:xfrm>
            <a:off x="7696083" y="1058688"/>
            <a:ext cx="2126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Continuous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032AC0-F6B3-9045-8767-378775A7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486" y="1799466"/>
            <a:ext cx="3197970" cy="216160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155D1BC-4E2E-E24E-AC30-EF81F57DF36D}"/>
              </a:ext>
            </a:extLst>
          </p:cNvPr>
          <p:cNvSpPr txBox="1"/>
          <p:nvPr/>
        </p:nvSpPr>
        <p:spPr>
          <a:xfrm>
            <a:off x="1243801" y="4065396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  <a:r>
              <a:rPr lang="en-US" sz="3200" dirty="0">
                <a:sym typeface="Wingdings" pitchFamily="2" charset="2"/>
              </a:rPr>
              <a:t>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0113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Population vs Sample</a:t>
            </a:r>
          </a:p>
          <a:p>
            <a:endParaRPr lang="en-US" sz="36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713A90-5EBA-AA4B-B088-EDE46C7E7592}"/>
              </a:ext>
            </a:extLst>
          </p:cNvPr>
          <p:cNvSpPr/>
          <p:nvPr/>
        </p:nvSpPr>
        <p:spPr>
          <a:xfrm>
            <a:off x="481054" y="1372137"/>
            <a:ext cx="2672179" cy="23170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9073770-3169-9B48-AA79-AC44C041BC44}"/>
                  </a:ext>
                </a:extLst>
              </p:cNvPr>
              <p:cNvSpPr txBox="1"/>
              <p:nvPr/>
            </p:nvSpPr>
            <p:spPr>
              <a:xfrm>
                <a:off x="4998370" y="1514102"/>
                <a:ext cx="8841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9073770-3169-9B48-AA79-AC44C041B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370" y="1514102"/>
                <a:ext cx="884153" cy="461665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F80F2F-49A3-4649-B534-DFD3E9263CB5}"/>
              </a:ext>
            </a:extLst>
          </p:cNvPr>
          <p:cNvCxnSpPr>
            <a:cxnSpLocks/>
          </p:cNvCxnSpPr>
          <p:nvPr/>
        </p:nvCxnSpPr>
        <p:spPr>
          <a:xfrm>
            <a:off x="2582433" y="1744934"/>
            <a:ext cx="24159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DDE7E3-6BFF-784E-B10D-BE5E51E7E5AE}"/>
              </a:ext>
            </a:extLst>
          </p:cNvPr>
          <p:cNvSpPr txBox="1"/>
          <p:nvPr/>
        </p:nvSpPr>
        <p:spPr>
          <a:xfrm>
            <a:off x="1087262" y="1504054"/>
            <a:ext cx="1534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Population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5494CCF-4D32-FC45-94EB-EAA82482CDEF}"/>
                  </a:ext>
                </a:extLst>
              </p:cNvPr>
              <p:cNvSpPr/>
              <p:nvPr/>
            </p:nvSpPr>
            <p:spPr>
              <a:xfrm>
                <a:off x="3708227" y="2173567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5494CCF-4D32-FC45-94EB-EAA82482C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227" y="2173567"/>
                <a:ext cx="377303" cy="2865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2DB9CAD-4638-0942-8782-377EAA300F5C}"/>
                  </a:ext>
                </a:extLst>
              </p:cNvPr>
              <p:cNvSpPr txBox="1"/>
              <p:nvPr/>
            </p:nvSpPr>
            <p:spPr>
              <a:xfrm>
                <a:off x="5003586" y="2059026"/>
                <a:ext cx="966226" cy="465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2DB9CAD-4638-0942-8782-377EAA300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586" y="2059026"/>
                <a:ext cx="966226" cy="465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B319D01-C43A-0746-8F54-805973C356AA}"/>
              </a:ext>
            </a:extLst>
          </p:cNvPr>
          <p:cNvCxnSpPr>
            <a:cxnSpLocks/>
          </p:cNvCxnSpPr>
          <p:nvPr/>
        </p:nvCxnSpPr>
        <p:spPr>
          <a:xfrm>
            <a:off x="4195390" y="2309955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92F1059-9D91-7E4D-9454-E7A45D7C47C2}"/>
                  </a:ext>
                </a:extLst>
              </p:cNvPr>
              <p:cNvSpPr txBox="1"/>
              <p:nvPr/>
            </p:nvSpPr>
            <p:spPr>
              <a:xfrm>
                <a:off x="6372593" y="2022233"/>
                <a:ext cx="33232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2"/>
                    </a:solidFill>
                  </a:rPr>
                  <a:t>Random Sample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92F1059-9D91-7E4D-9454-E7A45D7C4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593" y="2022233"/>
                <a:ext cx="3323282" cy="461665"/>
              </a:xfrm>
              <a:prstGeom prst="rect">
                <a:avLst/>
              </a:prstGeom>
              <a:blipFill>
                <a:blip r:embed="rId5"/>
                <a:stretch>
                  <a:fillRect l="-2672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51A7C971-AC57-7842-B6DE-B42C72F91A53}"/>
              </a:ext>
            </a:extLst>
          </p:cNvPr>
          <p:cNvSpPr/>
          <p:nvPr/>
        </p:nvSpPr>
        <p:spPr>
          <a:xfrm>
            <a:off x="1839364" y="3189905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94779F8-DF37-C049-A067-D8C90C2C7106}"/>
              </a:ext>
            </a:extLst>
          </p:cNvPr>
          <p:cNvSpPr/>
          <p:nvPr/>
        </p:nvSpPr>
        <p:spPr>
          <a:xfrm>
            <a:off x="2028015" y="3253528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B2F8781-3B2B-774B-86B0-40A8C4B0C9EB}"/>
              </a:ext>
            </a:extLst>
          </p:cNvPr>
          <p:cNvSpPr/>
          <p:nvPr/>
        </p:nvSpPr>
        <p:spPr>
          <a:xfrm>
            <a:off x="1273410" y="3096442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AF8F632-63BB-704C-8639-3CC8D98DF7ED}"/>
                  </a:ext>
                </a:extLst>
              </p:cNvPr>
              <p:cNvSpPr/>
              <p:nvPr/>
            </p:nvSpPr>
            <p:spPr>
              <a:xfrm>
                <a:off x="1505712" y="1914771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AF8F632-63BB-704C-8639-3CC8D98DF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712" y="1914771"/>
                <a:ext cx="377303" cy="2865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F8613919-BF18-C745-816B-85CF5C59C9A8}"/>
              </a:ext>
            </a:extLst>
          </p:cNvPr>
          <p:cNvSpPr/>
          <p:nvPr/>
        </p:nvSpPr>
        <p:spPr>
          <a:xfrm>
            <a:off x="1070886" y="2595839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3F9FCAD-8B43-B544-BDFC-5C8ACD8F0FD4}"/>
              </a:ext>
            </a:extLst>
          </p:cNvPr>
          <p:cNvSpPr/>
          <p:nvPr/>
        </p:nvSpPr>
        <p:spPr>
          <a:xfrm>
            <a:off x="1537519" y="2419148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EB555C2-B4D7-0E46-B030-58801DE62A07}"/>
              </a:ext>
            </a:extLst>
          </p:cNvPr>
          <p:cNvSpPr/>
          <p:nvPr/>
        </p:nvSpPr>
        <p:spPr>
          <a:xfrm>
            <a:off x="2416965" y="2578086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8409F5B-A20B-0741-A176-C995D191398A}"/>
                  </a:ext>
                </a:extLst>
              </p:cNvPr>
              <p:cNvSpPr/>
              <p:nvPr/>
            </p:nvSpPr>
            <p:spPr>
              <a:xfrm>
                <a:off x="926900" y="2410398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8409F5B-A20B-0741-A176-C995D1913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00" y="2410398"/>
                <a:ext cx="377303" cy="2865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38580EB-778D-E341-A6C7-CA78EC2A8D96}"/>
                  </a:ext>
                </a:extLst>
              </p:cNvPr>
              <p:cNvSpPr/>
              <p:nvPr/>
            </p:nvSpPr>
            <p:spPr>
              <a:xfrm>
                <a:off x="866520" y="1887847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38580EB-778D-E341-A6C7-CA78EC2A8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20" y="1887847"/>
                <a:ext cx="377303" cy="2865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ABD98259-337E-FE4E-A8E8-CF6B15B1B274}"/>
              </a:ext>
            </a:extLst>
          </p:cNvPr>
          <p:cNvSpPr/>
          <p:nvPr/>
        </p:nvSpPr>
        <p:spPr>
          <a:xfrm>
            <a:off x="1931840" y="2109788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352C74F-601E-A34F-9A77-E1438850BFA8}"/>
              </a:ext>
            </a:extLst>
          </p:cNvPr>
          <p:cNvSpPr/>
          <p:nvPr/>
        </p:nvSpPr>
        <p:spPr>
          <a:xfrm>
            <a:off x="2610541" y="2146955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EEEB662-53D2-514B-A1D9-39D89F6431E1}"/>
              </a:ext>
            </a:extLst>
          </p:cNvPr>
          <p:cNvSpPr/>
          <p:nvPr/>
        </p:nvSpPr>
        <p:spPr>
          <a:xfrm>
            <a:off x="787840" y="3006435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2F3302D-D5A6-6947-ABC9-47125C573C62}"/>
              </a:ext>
            </a:extLst>
          </p:cNvPr>
          <p:cNvSpPr/>
          <p:nvPr/>
        </p:nvSpPr>
        <p:spPr>
          <a:xfrm>
            <a:off x="2411348" y="1908409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E331EFB-F0C8-5341-B5D6-AF6E258D9E0B}"/>
                  </a:ext>
                </a:extLst>
              </p:cNvPr>
              <p:cNvSpPr/>
              <p:nvPr/>
            </p:nvSpPr>
            <p:spPr>
              <a:xfrm>
                <a:off x="2126780" y="2253066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E331EFB-F0C8-5341-B5D6-AF6E258D9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80" y="2253066"/>
                <a:ext cx="377303" cy="2865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E6EFFA9-E577-EA42-A5D0-A67D5108CB8E}"/>
                  </a:ext>
                </a:extLst>
              </p:cNvPr>
              <p:cNvSpPr/>
              <p:nvPr/>
            </p:nvSpPr>
            <p:spPr>
              <a:xfrm>
                <a:off x="3708227" y="2700692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E6EFFA9-E577-EA42-A5D0-A67D5108C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227" y="2700692"/>
                <a:ext cx="377303" cy="2865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2CDDD35-FB84-2740-B263-D4DC65345BEE}"/>
                  </a:ext>
                </a:extLst>
              </p:cNvPr>
              <p:cNvSpPr txBox="1"/>
              <p:nvPr/>
            </p:nvSpPr>
            <p:spPr>
              <a:xfrm>
                <a:off x="5003586" y="2586151"/>
                <a:ext cx="973343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2CDDD35-FB84-2740-B263-D4DC65345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586" y="2586151"/>
                <a:ext cx="973343" cy="466666"/>
              </a:xfrm>
              <a:prstGeom prst="rect">
                <a:avLst/>
              </a:prstGeom>
              <a:blipFill>
                <a:blip r:embed="rId10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15092D3-7338-AD4D-8063-CFF0D6087BA0}"/>
              </a:ext>
            </a:extLst>
          </p:cNvPr>
          <p:cNvCxnSpPr>
            <a:cxnSpLocks/>
          </p:cNvCxnSpPr>
          <p:nvPr/>
        </p:nvCxnSpPr>
        <p:spPr>
          <a:xfrm>
            <a:off x="4195390" y="2837080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6AA13EC-3D38-7C4E-B3D1-7AFAB942813B}"/>
                  </a:ext>
                </a:extLst>
              </p:cNvPr>
              <p:cNvSpPr/>
              <p:nvPr/>
            </p:nvSpPr>
            <p:spPr>
              <a:xfrm>
                <a:off x="3703011" y="3274036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6AA13EC-3D38-7C4E-B3D1-7AFAB94281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011" y="3274036"/>
                <a:ext cx="377303" cy="2865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C9DA802-2D27-3E43-9C3D-FD3CB60C8363}"/>
                  </a:ext>
                </a:extLst>
              </p:cNvPr>
              <p:cNvSpPr txBox="1"/>
              <p:nvPr/>
            </p:nvSpPr>
            <p:spPr>
              <a:xfrm>
                <a:off x="4998370" y="3159495"/>
                <a:ext cx="973343" cy="468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C9DA802-2D27-3E43-9C3D-FD3CB60C8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370" y="3159495"/>
                <a:ext cx="973343" cy="4685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60F551B-93B4-4444-A938-DAFCB182B3A8}"/>
              </a:ext>
            </a:extLst>
          </p:cNvPr>
          <p:cNvCxnSpPr>
            <a:cxnSpLocks/>
          </p:cNvCxnSpPr>
          <p:nvPr/>
        </p:nvCxnSpPr>
        <p:spPr>
          <a:xfrm>
            <a:off x="4190174" y="3410424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0A4C63E-8CA5-F94A-944B-C04B28FCDCD2}"/>
                  </a:ext>
                </a:extLst>
              </p:cNvPr>
              <p:cNvSpPr txBox="1"/>
              <p:nvPr/>
            </p:nvSpPr>
            <p:spPr>
              <a:xfrm>
                <a:off x="6372593" y="2567307"/>
                <a:ext cx="330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2"/>
                    </a:solidFill>
                  </a:rPr>
                  <a:t>Another Sample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0A4C63E-8CA5-F94A-944B-C04B28FCD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593" y="2567307"/>
                <a:ext cx="3305649" cy="461665"/>
              </a:xfrm>
              <a:prstGeom prst="rect">
                <a:avLst/>
              </a:prstGeom>
              <a:blipFill>
                <a:blip r:embed="rId13"/>
                <a:stretch>
                  <a:fillRect l="-2682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4201AF3-8449-834E-97C7-E32D7286D174}"/>
                  </a:ext>
                </a:extLst>
              </p:cNvPr>
              <p:cNvSpPr txBox="1"/>
              <p:nvPr/>
            </p:nvSpPr>
            <p:spPr>
              <a:xfrm>
                <a:off x="6372593" y="3122702"/>
                <a:ext cx="330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2"/>
                    </a:solidFill>
                  </a:rPr>
                  <a:t>Another Sample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4201AF3-8449-834E-97C7-E32D7286D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593" y="3122702"/>
                <a:ext cx="3305649" cy="461665"/>
              </a:xfrm>
              <a:prstGeom prst="rect">
                <a:avLst/>
              </a:prstGeom>
              <a:blipFill>
                <a:blip r:embed="rId14"/>
                <a:stretch>
                  <a:fillRect l="-268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92069931-CB4A-8948-A717-4467F7AD3BF3}"/>
              </a:ext>
            </a:extLst>
          </p:cNvPr>
          <p:cNvSpPr txBox="1"/>
          <p:nvPr/>
        </p:nvSpPr>
        <p:spPr>
          <a:xfrm>
            <a:off x="5169270" y="358436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03D5EE6-1DA6-C446-BF11-29B0CD121CAC}"/>
                  </a:ext>
                </a:extLst>
              </p:cNvPr>
              <p:cNvSpPr txBox="1"/>
              <p:nvPr/>
            </p:nvSpPr>
            <p:spPr>
              <a:xfrm>
                <a:off x="4579200" y="4677264"/>
                <a:ext cx="2938881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=… ?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=… </m:t>
                      </m:r>
                      <m:r>
                        <a:rPr lang="en-US" sz="2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endParaRPr lang="en-US" sz="2400" dirty="0">
                  <a:solidFill>
                    <a:srgbClr val="C00000"/>
                  </a:solidFill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Probably NOT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03D5EE6-1DA6-C446-BF11-29B0CD121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200" y="4677264"/>
                <a:ext cx="2938881" cy="1569660"/>
              </a:xfrm>
              <a:prstGeom prst="rect">
                <a:avLst/>
              </a:prstGeom>
              <a:blipFill>
                <a:blip r:embed="rId15"/>
                <a:stretch>
                  <a:fillRect l="-3448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5296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Population vs Sample</a:t>
            </a:r>
          </a:p>
          <a:p>
            <a:endParaRPr lang="en-US" sz="36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713A90-5EBA-AA4B-B088-EDE46C7E7592}"/>
              </a:ext>
            </a:extLst>
          </p:cNvPr>
          <p:cNvSpPr/>
          <p:nvPr/>
        </p:nvSpPr>
        <p:spPr>
          <a:xfrm>
            <a:off x="481054" y="1372137"/>
            <a:ext cx="2672179" cy="23170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9073770-3169-9B48-AA79-AC44C041BC44}"/>
                  </a:ext>
                </a:extLst>
              </p:cNvPr>
              <p:cNvSpPr txBox="1"/>
              <p:nvPr/>
            </p:nvSpPr>
            <p:spPr>
              <a:xfrm>
                <a:off x="4998370" y="1514102"/>
                <a:ext cx="8841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9073770-3169-9B48-AA79-AC44C041B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370" y="1514102"/>
                <a:ext cx="884153" cy="461665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F80F2F-49A3-4649-B534-DFD3E9263CB5}"/>
              </a:ext>
            </a:extLst>
          </p:cNvPr>
          <p:cNvCxnSpPr>
            <a:cxnSpLocks/>
          </p:cNvCxnSpPr>
          <p:nvPr/>
        </p:nvCxnSpPr>
        <p:spPr>
          <a:xfrm>
            <a:off x="2582433" y="1744934"/>
            <a:ext cx="24159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DDE7E3-6BFF-784E-B10D-BE5E51E7E5AE}"/>
              </a:ext>
            </a:extLst>
          </p:cNvPr>
          <p:cNvSpPr txBox="1"/>
          <p:nvPr/>
        </p:nvSpPr>
        <p:spPr>
          <a:xfrm>
            <a:off x="1087262" y="1504054"/>
            <a:ext cx="1534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Population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5494CCF-4D32-FC45-94EB-EAA82482CDEF}"/>
                  </a:ext>
                </a:extLst>
              </p:cNvPr>
              <p:cNvSpPr/>
              <p:nvPr/>
            </p:nvSpPr>
            <p:spPr>
              <a:xfrm>
                <a:off x="3708227" y="2173567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5494CCF-4D32-FC45-94EB-EAA82482C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227" y="2173567"/>
                <a:ext cx="377303" cy="2865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2DB9CAD-4638-0942-8782-377EAA300F5C}"/>
                  </a:ext>
                </a:extLst>
              </p:cNvPr>
              <p:cNvSpPr txBox="1"/>
              <p:nvPr/>
            </p:nvSpPr>
            <p:spPr>
              <a:xfrm>
                <a:off x="5003586" y="2059026"/>
                <a:ext cx="966226" cy="465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2DB9CAD-4638-0942-8782-377EAA300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586" y="2059026"/>
                <a:ext cx="966226" cy="465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B319D01-C43A-0746-8F54-805973C356AA}"/>
              </a:ext>
            </a:extLst>
          </p:cNvPr>
          <p:cNvCxnSpPr>
            <a:cxnSpLocks/>
          </p:cNvCxnSpPr>
          <p:nvPr/>
        </p:nvCxnSpPr>
        <p:spPr>
          <a:xfrm>
            <a:off x="4195390" y="2309955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92F1059-9D91-7E4D-9454-E7A45D7C47C2}"/>
                  </a:ext>
                </a:extLst>
              </p:cNvPr>
              <p:cNvSpPr txBox="1"/>
              <p:nvPr/>
            </p:nvSpPr>
            <p:spPr>
              <a:xfrm>
                <a:off x="6372593" y="2022233"/>
                <a:ext cx="33232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2"/>
                    </a:solidFill>
                  </a:rPr>
                  <a:t>Random Sample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92F1059-9D91-7E4D-9454-E7A45D7C4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593" y="2022233"/>
                <a:ext cx="3323282" cy="461665"/>
              </a:xfrm>
              <a:prstGeom prst="rect">
                <a:avLst/>
              </a:prstGeom>
              <a:blipFill>
                <a:blip r:embed="rId5"/>
                <a:stretch>
                  <a:fillRect l="-2672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51A7C971-AC57-7842-B6DE-B42C72F91A53}"/>
              </a:ext>
            </a:extLst>
          </p:cNvPr>
          <p:cNvSpPr/>
          <p:nvPr/>
        </p:nvSpPr>
        <p:spPr>
          <a:xfrm>
            <a:off x="1839364" y="3189905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94779F8-DF37-C049-A067-D8C90C2C7106}"/>
              </a:ext>
            </a:extLst>
          </p:cNvPr>
          <p:cNvSpPr/>
          <p:nvPr/>
        </p:nvSpPr>
        <p:spPr>
          <a:xfrm>
            <a:off x="2028015" y="3253528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B2F8781-3B2B-774B-86B0-40A8C4B0C9EB}"/>
              </a:ext>
            </a:extLst>
          </p:cNvPr>
          <p:cNvSpPr/>
          <p:nvPr/>
        </p:nvSpPr>
        <p:spPr>
          <a:xfrm>
            <a:off x="1273410" y="3096442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AF8F632-63BB-704C-8639-3CC8D98DF7ED}"/>
                  </a:ext>
                </a:extLst>
              </p:cNvPr>
              <p:cNvSpPr/>
              <p:nvPr/>
            </p:nvSpPr>
            <p:spPr>
              <a:xfrm>
                <a:off x="1505712" y="1914771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AF8F632-63BB-704C-8639-3CC8D98DF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712" y="1914771"/>
                <a:ext cx="377303" cy="2865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F8613919-BF18-C745-816B-85CF5C59C9A8}"/>
              </a:ext>
            </a:extLst>
          </p:cNvPr>
          <p:cNvSpPr/>
          <p:nvPr/>
        </p:nvSpPr>
        <p:spPr>
          <a:xfrm>
            <a:off x="1070886" y="2595839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3F9FCAD-8B43-B544-BDFC-5C8ACD8F0FD4}"/>
              </a:ext>
            </a:extLst>
          </p:cNvPr>
          <p:cNvSpPr/>
          <p:nvPr/>
        </p:nvSpPr>
        <p:spPr>
          <a:xfrm>
            <a:off x="1537519" y="2419148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EB555C2-B4D7-0E46-B030-58801DE62A07}"/>
              </a:ext>
            </a:extLst>
          </p:cNvPr>
          <p:cNvSpPr/>
          <p:nvPr/>
        </p:nvSpPr>
        <p:spPr>
          <a:xfrm>
            <a:off x="2416965" y="2578086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8409F5B-A20B-0741-A176-C995D191398A}"/>
                  </a:ext>
                </a:extLst>
              </p:cNvPr>
              <p:cNvSpPr/>
              <p:nvPr/>
            </p:nvSpPr>
            <p:spPr>
              <a:xfrm>
                <a:off x="926900" y="2410398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8409F5B-A20B-0741-A176-C995D1913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00" y="2410398"/>
                <a:ext cx="377303" cy="2865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38580EB-778D-E341-A6C7-CA78EC2A8D96}"/>
                  </a:ext>
                </a:extLst>
              </p:cNvPr>
              <p:cNvSpPr/>
              <p:nvPr/>
            </p:nvSpPr>
            <p:spPr>
              <a:xfrm>
                <a:off x="866520" y="1887847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38580EB-778D-E341-A6C7-CA78EC2A8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20" y="1887847"/>
                <a:ext cx="377303" cy="2865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ABD98259-337E-FE4E-A8E8-CF6B15B1B274}"/>
              </a:ext>
            </a:extLst>
          </p:cNvPr>
          <p:cNvSpPr/>
          <p:nvPr/>
        </p:nvSpPr>
        <p:spPr>
          <a:xfrm>
            <a:off x="1931840" y="2109788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352C74F-601E-A34F-9A77-E1438850BFA8}"/>
              </a:ext>
            </a:extLst>
          </p:cNvPr>
          <p:cNvSpPr/>
          <p:nvPr/>
        </p:nvSpPr>
        <p:spPr>
          <a:xfrm>
            <a:off x="2610541" y="2146955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EEEB662-53D2-514B-A1D9-39D89F6431E1}"/>
              </a:ext>
            </a:extLst>
          </p:cNvPr>
          <p:cNvSpPr/>
          <p:nvPr/>
        </p:nvSpPr>
        <p:spPr>
          <a:xfrm>
            <a:off x="787840" y="3006435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2F3302D-D5A6-6947-ABC9-47125C573C62}"/>
              </a:ext>
            </a:extLst>
          </p:cNvPr>
          <p:cNvSpPr/>
          <p:nvPr/>
        </p:nvSpPr>
        <p:spPr>
          <a:xfrm>
            <a:off x="2411348" y="1908409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E331EFB-F0C8-5341-B5D6-AF6E258D9E0B}"/>
                  </a:ext>
                </a:extLst>
              </p:cNvPr>
              <p:cNvSpPr/>
              <p:nvPr/>
            </p:nvSpPr>
            <p:spPr>
              <a:xfrm>
                <a:off x="2126780" y="2253066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E331EFB-F0C8-5341-B5D6-AF6E258D9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80" y="2253066"/>
                <a:ext cx="377303" cy="2865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E6EFFA9-E577-EA42-A5D0-A67D5108CB8E}"/>
                  </a:ext>
                </a:extLst>
              </p:cNvPr>
              <p:cNvSpPr/>
              <p:nvPr/>
            </p:nvSpPr>
            <p:spPr>
              <a:xfrm>
                <a:off x="3708227" y="2700692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E6EFFA9-E577-EA42-A5D0-A67D5108C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227" y="2700692"/>
                <a:ext cx="377303" cy="2865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2CDDD35-FB84-2740-B263-D4DC65345BEE}"/>
                  </a:ext>
                </a:extLst>
              </p:cNvPr>
              <p:cNvSpPr txBox="1"/>
              <p:nvPr/>
            </p:nvSpPr>
            <p:spPr>
              <a:xfrm>
                <a:off x="5003586" y="2586151"/>
                <a:ext cx="973343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2CDDD35-FB84-2740-B263-D4DC65345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586" y="2586151"/>
                <a:ext cx="973343" cy="466666"/>
              </a:xfrm>
              <a:prstGeom prst="rect">
                <a:avLst/>
              </a:prstGeom>
              <a:blipFill>
                <a:blip r:embed="rId10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15092D3-7338-AD4D-8063-CFF0D6087BA0}"/>
              </a:ext>
            </a:extLst>
          </p:cNvPr>
          <p:cNvCxnSpPr>
            <a:cxnSpLocks/>
          </p:cNvCxnSpPr>
          <p:nvPr/>
        </p:nvCxnSpPr>
        <p:spPr>
          <a:xfrm>
            <a:off x="4195390" y="2837080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6AA13EC-3D38-7C4E-B3D1-7AFAB942813B}"/>
                  </a:ext>
                </a:extLst>
              </p:cNvPr>
              <p:cNvSpPr/>
              <p:nvPr/>
            </p:nvSpPr>
            <p:spPr>
              <a:xfrm>
                <a:off x="3703011" y="3274036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6AA13EC-3D38-7C4E-B3D1-7AFAB94281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011" y="3274036"/>
                <a:ext cx="377303" cy="2865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C9DA802-2D27-3E43-9C3D-FD3CB60C8363}"/>
                  </a:ext>
                </a:extLst>
              </p:cNvPr>
              <p:cNvSpPr txBox="1"/>
              <p:nvPr/>
            </p:nvSpPr>
            <p:spPr>
              <a:xfrm>
                <a:off x="4998370" y="3159495"/>
                <a:ext cx="973343" cy="468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C9DA802-2D27-3E43-9C3D-FD3CB60C8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370" y="3159495"/>
                <a:ext cx="973343" cy="4685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60F551B-93B4-4444-A938-DAFCB182B3A8}"/>
              </a:ext>
            </a:extLst>
          </p:cNvPr>
          <p:cNvCxnSpPr>
            <a:cxnSpLocks/>
          </p:cNvCxnSpPr>
          <p:nvPr/>
        </p:nvCxnSpPr>
        <p:spPr>
          <a:xfrm>
            <a:off x="4190174" y="3410424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0A4C63E-8CA5-F94A-944B-C04B28FCDCD2}"/>
                  </a:ext>
                </a:extLst>
              </p:cNvPr>
              <p:cNvSpPr txBox="1"/>
              <p:nvPr/>
            </p:nvSpPr>
            <p:spPr>
              <a:xfrm>
                <a:off x="6372593" y="2567307"/>
                <a:ext cx="330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2"/>
                    </a:solidFill>
                  </a:rPr>
                  <a:t>Another Sample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0A4C63E-8CA5-F94A-944B-C04B28FCD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593" y="2567307"/>
                <a:ext cx="3305649" cy="461665"/>
              </a:xfrm>
              <a:prstGeom prst="rect">
                <a:avLst/>
              </a:prstGeom>
              <a:blipFill>
                <a:blip r:embed="rId13"/>
                <a:stretch>
                  <a:fillRect l="-2682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4201AF3-8449-834E-97C7-E32D7286D174}"/>
                  </a:ext>
                </a:extLst>
              </p:cNvPr>
              <p:cNvSpPr txBox="1"/>
              <p:nvPr/>
            </p:nvSpPr>
            <p:spPr>
              <a:xfrm>
                <a:off x="6372593" y="3122702"/>
                <a:ext cx="330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2"/>
                    </a:solidFill>
                  </a:rPr>
                  <a:t>Another Sample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4201AF3-8449-834E-97C7-E32D7286D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593" y="3122702"/>
                <a:ext cx="3305649" cy="461665"/>
              </a:xfrm>
              <a:prstGeom prst="rect">
                <a:avLst/>
              </a:prstGeom>
              <a:blipFill>
                <a:blip r:embed="rId14"/>
                <a:stretch>
                  <a:fillRect l="-268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3DF178EA-4C27-A04A-8F5B-60258F392A62}"/>
              </a:ext>
            </a:extLst>
          </p:cNvPr>
          <p:cNvSpPr txBox="1"/>
          <p:nvPr/>
        </p:nvSpPr>
        <p:spPr>
          <a:xfrm>
            <a:off x="5169270" y="358436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C0D8F7-79AE-3646-B1A2-DCFAFF9F1397}"/>
              </a:ext>
            </a:extLst>
          </p:cNvPr>
          <p:cNvSpPr/>
          <p:nvPr/>
        </p:nvSpPr>
        <p:spPr>
          <a:xfrm>
            <a:off x="5068039" y="2059026"/>
            <a:ext cx="450416" cy="2553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6799F9-5142-664A-AE7B-73B7DB6FF0C2}"/>
              </a:ext>
            </a:extLst>
          </p:cNvPr>
          <p:cNvSpPr txBox="1"/>
          <p:nvPr/>
        </p:nvSpPr>
        <p:spPr>
          <a:xfrm>
            <a:off x="573394" y="4910687"/>
            <a:ext cx="4934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Any statistic (e.g. mean, variance, etc.) has a distribution across samples.</a:t>
            </a:r>
          </a:p>
        </p:txBody>
      </p:sp>
    </p:spTree>
    <p:extLst>
      <p:ext uri="{BB962C8B-B14F-4D97-AF65-F5344CB8AC3E}">
        <p14:creationId xmlns:p14="http://schemas.microsoft.com/office/powerpoint/2010/main" val="100692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A499365-0C03-FD48-A5ED-B57C5698F463}"/>
              </a:ext>
            </a:extLst>
          </p:cNvPr>
          <p:cNvGrpSpPr/>
          <p:nvPr/>
        </p:nvGrpSpPr>
        <p:grpSpPr>
          <a:xfrm>
            <a:off x="5561167" y="2627604"/>
            <a:ext cx="6346134" cy="3087543"/>
            <a:chOff x="3062793" y="2293525"/>
            <a:chExt cx="8556216" cy="3688904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B3CF84A-CA96-1C48-827C-5A5D8EF09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425"/>
            <a:stretch/>
          </p:blipFill>
          <p:spPr>
            <a:xfrm>
              <a:off x="3062793" y="2293525"/>
              <a:ext cx="8556216" cy="3688904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8895C6-98A6-2A48-8ED8-03DDB6638E53}"/>
                </a:ext>
              </a:extLst>
            </p:cNvPr>
            <p:cNvCxnSpPr/>
            <p:nvPr/>
          </p:nvCxnSpPr>
          <p:spPr>
            <a:xfrm flipH="1">
              <a:off x="7311911" y="3734043"/>
              <a:ext cx="1050854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Central Limit Theorem</a:t>
            </a:r>
          </a:p>
          <a:p>
            <a:endParaRPr lang="en-US" sz="36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713A90-5EBA-AA4B-B088-EDE46C7E7592}"/>
              </a:ext>
            </a:extLst>
          </p:cNvPr>
          <p:cNvSpPr/>
          <p:nvPr/>
        </p:nvSpPr>
        <p:spPr>
          <a:xfrm>
            <a:off x="481054" y="1372137"/>
            <a:ext cx="2672179" cy="23170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9073770-3169-9B48-AA79-AC44C041BC44}"/>
                  </a:ext>
                </a:extLst>
              </p:cNvPr>
              <p:cNvSpPr txBox="1"/>
              <p:nvPr/>
            </p:nvSpPr>
            <p:spPr>
              <a:xfrm>
                <a:off x="4998370" y="1514102"/>
                <a:ext cx="8841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9073770-3169-9B48-AA79-AC44C041B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370" y="1514102"/>
                <a:ext cx="884153" cy="461665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F80F2F-49A3-4649-B534-DFD3E9263CB5}"/>
              </a:ext>
            </a:extLst>
          </p:cNvPr>
          <p:cNvCxnSpPr>
            <a:cxnSpLocks/>
          </p:cNvCxnSpPr>
          <p:nvPr/>
        </p:nvCxnSpPr>
        <p:spPr>
          <a:xfrm>
            <a:off x="2582433" y="1744934"/>
            <a:ext cx="24159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DDE7E3-6BFF-784E-B10D-BE5E51E7E5AE}"/>
              </a:ext>
            </a:extLst>
          </p:cNvPr>
          <p:cNvSpPr txBox="1"/>
          <p:nvPr/>
        </p:nvSpPr>
        <p:spPr>
          <a:xfrm>
            <a:off x="1087262" y="1504054"/>
            <a:ext cx="1534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Population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5494CCF-4D32-FC45-94EB-EAA82482CDEF}"/>
                  </a:ext>
                </a:extLst>
              </p:cNvPr>
              <p:cNvSpPr/>
              <p:nvPr/>
            </p:nvSpPr>
            <p:spPr>
              <a:xfrm>
                <a:off x="3708227" y="2173567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5494CCF-4D32-FC45-94EB-EAA82482C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227" y="2173567"/>
                <a:ext cx="377303" cy="2865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2DB9CAD-4638-0942-8782-377EAA300F5C}"/>
                  </a:ext>
                </a:extLst>
              </p:cNvPr>
              <p:cNvSpPr txBox="1"/>
              <p:nvPr/>
            </p:nvSpPr>
            <p:spPr>
              <a:xfrm>
                <a:off x="5003586" y="2059026"/>
                <a:ext cx="966226" cy="465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2DB9CAD-4638-0942-8782-377EAA300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586" y="2059026"/>
                <a:ext cx="966226" cy="4659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B319D01-C43A-0746-8F54-805973C356AA}"/>
              </a:ext>
            </a:extLst>
          </p:cNvPr>
          <p:cNvCxnSpPr>
            <a:cxnSpLocks/>
          </p:cNvCxnSpPr>
          <p:nvPr/>
        </p:nvCxnSpPr>
        <p:spPr>
          <a:xfrm>
            <a:off x="4195390" y="2309955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51A7C971-AC57-7842-B6DE-B42C72F91A53}"/>
              </a:ext>
            </a:extLst>
          </p:cNvPr>
          <p:cNvSpPr/>
          <p:nvPr/>
        </p:nvSpPr>
        <p:spPr>
          <a:xfrm>
            <a:off x="1839364" y="3189905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94779F8-DF37-C049-A067-D8C90C2C7106}"/>
              </a:ext>
            </a:extLst>
          </p:cNvPr>
          <p:cNvSpPr/>
          <p:nvPr/>
        </p:nvSpPr>
        <p:spPr>
          <a:xfrm>
            <a:off x="2028015" y="3253528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B2F8781-3B2B-774B-86B0-40A8C4B0C9EB}"/>
              </a:ext>
            </a:extLst>
          </p:cNvPr>
          <p:cNvSpPr/>
          <p:nvPr/>
        </p:nvSpPr>
        <p:spPr>
          <a:xfrm>
            <a:off x="1273410" y="3096442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AF8F632-63BB-704C-8639-3CC8D98DF7ED}"/>
                  </a:ext>
                </a:extLst>
              </p:cNvPr>
              <p:cNvSpPr/>
              <p:nvPr/>
            </p:nvSpPr>
            <p:spPr>
              <a:xfrm>
                <a:off x="1505712" y="1914771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AF8F632-63BB-704C-8639-3CC8D98DF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712" y="1914771"/>
                <a:ext cx="377303" cy="2865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F8613919-BF18-C745-816B-85CF5C59C9A8}"/>
              </a:ext>
            </a:extLst>
          </p:cNvPr>
          <p:cNvSpPr/>
          <p:nvPr/>
        </p:nvSpPr>
        <p:spPr>
          <a:xfrm>
            <a:off x="1070886" y="2595839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3F9FCAD-8B43-B544-BDFC-5C8ACD8F0FD4}"/>
              </a:ext>
            </a:extLst>
          </p:cNvPr>
          <p:cNvSpPr/>
          <p:nvPr/>
        </p:nvSpPr>
        <p:spPr>
          <a:xfrm>
            <a:off x="1537519" y="2419148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EB555C2-B4D7-0E46-B030-58801DE62A07}"/>
              </a:ext>
            </a:extLst>
          </p:cNvPr>
          <p:cNvSpPr/>
          <p:nvPr/>
        </p:nvSpPr>
        <p:spPr>
          <a:xfrm>
            <a:off x="2416965" y="2578086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8409F5B-A20B-0741-A176-C995D191398A}"/>
                  </a:ext>
                </a:extLst>
              </p:cNvPr>
              <p:cNvSpPr/>
              <p:nvPr/>
            </p:nvSpPr>
            <p:spPr>
              <a:xfrm>
                <a:off x="926900" y="2410398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8409F5B-A20B-0741-A176-C995D1913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00" y="2410398"/>
                <a:ext cx="377303" cy="2865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38580EB-778D-E341-A6C7-CA78EC2A8D96}"/>
                  </a:ext>
                </a:extLst>
              </p:cNvPr>
              <p:cNvSpPr/>
              <p:nvPr/>
            </p:nvSpPr>
            <p:spPr>
              <a:xfrm>
                <a:off x="866520" y="1887847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38580EB-778D-E341-A6C7-CA78EC2A8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20" y="1887847"/>
                <a:ext cx="377303" cy="2865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ABD98259-337E-FE4E-A8E8-CF6B15B1B274}"/>
              </a:ext>
            </a:extLst>
          </p:cNvPr>
          <p:cNvSpPr/>
          <p:nvPr/>
        </p:nvSpPr>
        <p:spPr>
          <a:xfrm>
            <a:off x="1931840" y="2109788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352C74F-601E-A34F-9A77-E1438850BFA8}"/>
              </a:ext>
            </a:extLst>
          </p:cNvPr>
          <p:cNvSpPr/>
          <p:nvPr/>
        </p:nvSpPr>
        <p:spPr>
          <a:xfrm>
            <a:off x="2610541" y="2146955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EEEB662-53D2-514B-A1D9-39D89F6431E1}"/>
              </a:ext>
            </a:extLst>
          </p:cNvPr>
          <p:cNvSpPr/>
          <p:nvPr/>
        </p:nvSpPr>
        <p:spPr>
          <a:xfrm>
            <a:off x="787840" y="3006435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2F3302D-D5A6-6947-ABC9-47125C573C62}"/>
              </a:ext>
            </a:extLst>
          </p:cNvPr>
          <p:cNvSpPr/>
          <p:nvPr/>
        </p:nvSpPr>
        <p:spPr>
          <a:xfrm>
            <a:off x="2411348" y="1908409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E331EFB-F0C8-5341-B5D6-AF6E258D9E0B}"/>
                  </a:ext>
                </a:extLst>
              </p:cNvPr>
              <p:cNvSpPr/>
              <p:nvPr/>
            </p:nvSpPr>
            <p:spPr>
              <a:xfrm>
                <a:off x="2126780" y="2253066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E331EFB-F0C8-5341-B5D6-AF6E258D9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80" y="2253066"/>
                <a:ext cx="377303" cy="2865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E6EFFA9-E577-EA42-A5D0-A67D5108CB8E}"/>
                  </a:ext>
                </a:extLst>
              </p:cNvPr>
              <p:cNvSpPr/>
              <p:nvPr/>
            </p:nvSpPr>
            <p:spPr>
              <a:xfrm>
                <a:off x="3708227" y="2700692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E6EFFA9-E577-EA42-A5D0-A67D5108C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227" y="2700692"/>
                <a:ext cx="377303" cy="2865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2CDDD35-FB84-2740-B263-D4DC65345BEE}"/>
                  </a:ext>
                </a:extLst>
              </p:cNvPr>
              <p:cNvSpPr txBox="1"/>
              <p:nvPr/>
            </p:nvSpPr>
            <p:spPr>
              <a:xfrm>
                <a:off x="5003586" y="2586151"/>
                <a:ext cx="973343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2CDDD35-FB84-2740-B263-D4DC65345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586" y="2586151"/>
                <a:ext cx="973343" cy="466666"/>
              </a:xfrm>
              <a:prstGeom prst="rect">
                <a:avLst/>
              </a:prstGeom>
              <a:blipFill>
                <a:blip r:embed="rId10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15092D3-7338-AD4D-8063-CFF0D6087BA0}"/>
              </a:ext>
            </a:extLst>
          </p:cNvPr>
          <p:cNvCxnSpPr>
            <a:cxnSpLocks/>
          </p:cNvCxnSpPr>
          <p:nvPr/>
        </p:nvCxnSpPr>
        <p:spPr>
          <a:xfrm>
            <a:off x="4195390" y="2837080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6AA13EC-3D38-7C4E-B3D1-7AFAB942813B}"/>
                  </a:ext>
                </a:extLst>
              </p:cNvPr>
              <p:cNvSpPr/>
              <p:nvPr/>
            </p:nvSpPr>
            <p:spPr>
              <a:xfrm>
                <a:off x="3703011" y="3274036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6AA13EC-3D38-7C4E-B3D1-7AFAB94281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011" y="3274036"/>
                <a:ext cx="377303" cy="2865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C9DA802-2D27-3E43-9C3D-FD3CB60C8363}"/>
                  </a:ext>
                </a:extLst>
              </p:cNvPr>
              <p:cNvSpPr txBox="1"/>
              <p:nvPr/>
            </p:nvSpPr>
            <p:spPr>
              <a:xfrm>
                <a:off x="4998370" y="3159495"/>
                <a:ext cx="973343" cy="468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C9DA802-2D27-3E43-9C3D-FD3CB60C8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370" y="3159495"/>
                <a:ext cx="973343" cy="4685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60F551B-93B4-4444-A938-DAFCB182B3A8}"/>
              </a:ext>
            </a:extLst>
          </p:cNvPr>
          <p:cNvCxnSpPr>
            <a:cxnSpLocks/>
          </p:cNvCxnSpPr>
          <p:nvPr/>
        </p:nvCxnSpPr>
        <p:spPr>
          <a:xfrm>
            <a:off x="4190174" y="3410424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3DF178EA-4C27-A04A-8F5B-60258F392A62}"/>
              </a:ext>
            </a:extLst>
          </p:cNvPr>
          <p:cNvSpPr txBox="1"/>
          <p:nvPr/>
        </p:nvSpPr>
        <p:spPr>
          <a:xfrm>
            <a:off x="5169270" y="358436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C0D8F7-79AE-3646-B1A2-DCFAFF9F1397}"/>
              </a:ext>
            </a:extLst>
          </p:cNvPr>
          <p:cNvSpPr/>
          <p:nvPr/>
        </p:nvSpPr>
        <p:spPr>
          <a:xfrm>
            <a:off x="5068039" y="2059026"/>
            <a:ext cx="450416" cy="2553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6799F9-5142-664A-AE7B-73B7DB6FF0C2}"/>
              </a:ext>
            </a:extLst>
          </p:cNvPr>
          <p:cNvSpPr txBox="1"/>
          <p:nvPr/>
        </p:nvSpPr>
        <p:spPr>
          <a:xfrm>
            <a:off x="573394" y="4910687"/>
            <a:ext cx="4934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Any statistic (e.g. mean, variance, etc.) has a distribution across samples.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9A7EB1C-4C43-BA48-BB78-AFA4361F0236}"/>
                  </a:ext>
                </a:extLst>
              </p:cNvPr>
              <p:cNvSpPr txBox="1"/>
              <p:nvPr/>
            </p:nvSpPr>
            <p:spPr>
              <a:xfrm>
                <a:off x="8539887" y="5682680"/>
                <a:ext cx="3575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00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9A7EB1C-4C43-BA48-BB78-AFA4361F0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87" y="5682680"/>
                <a:ext cx="357529" cy="400110"/>
              </a:xfrm>
              <a:prstGeom prst="rect">
                <a:avLst/>
              </a:prstGeom>
              <a:blipFill>
                <a:blip r:embed="rId1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1885A50-014E-1441-B017-811BD61E0491}"/>
                  </a:ext>
                </a:extLst>
              </p:cNvPr>
              <p:cNvSpPr txBox="1"/>
              <p:nvPr/>
            </p:nvSpPr>
            <p:spPr>
              <a:xfrm>
                <a:off x="7299446" y="5679982"/>
                <a:ext cx="1269507" cy="676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1885A50-014E-1441-B017-811BD61E0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446" y="5679982"/>
                <a:ext cx="1269507" cy="67685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>
            <a:extLst>
              <a:ext uri="{FF2B5EF4-FFF2-40B4-BE49-F238E27FC236}">
                <a16:creationId xmlns:a16="http://schemas.microsoft.com/office/drawing/2014/main" id="{64A53970-CF67-1F4B-8C7C-8E25EE6EF0B9}"/>
              </a:ext>
            </a:extLst>
          </p:cNvPr>
          <p:cNvSpPr/>
          <p:nvPr/>
        </p:nvSpPr>
        <p:spPr>
          <a:xfrm>
            <a:off x="8154538" y="5373037"/>
            <a:ext cx="143150" cy="1512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187A1E4-8B1D-5646-ABF0-31B764A9E9AE}"/>
              </a:ext>
            </a:extLst>
          </p:cNvPr>
          <p:cNvSpPr/>
          <p:nvPr/>
        </p:nvSpPr>
        <p:spPr>
          <a:xfrm>
            <a:off x="8794562" y="5373037"/>
            <a:ext cx="143150" cy="1512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4312506-84E7-0B40-9A1A-86DD2B1FFD78}"/>
              </a:ext>
            </a:extLst>
          </p:cNvPr>
          <p:cNvSpPr/>
          <p:nvPr/>
        </p:nvSpPr>
        <p:spPr>
          <a:xfrm>
            <a:off x="9560090" y="5363186"/>
            <a:ext cx="143150" cy="1512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5CE6822-1A13-3046-9272-492F2945B9F5}"/>
                  </a:ext>
                </a:extLst>
              </p:cNvPr>
              <p:cNvSpPr txBox="1"/>
              <p:nvPr/>
            </p:nvSpPr>
            <p:spPr>
              <a:xfrm>
                <a:off x="7995729" y="4976669"/>
                <a:ext cx="463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5CE6822-1A13-3046-9272-492F2945B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729" y="4976669"/>
                <a:ext cx="46301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61E973A-D633-FB41-BB35-B7AC8D965FBD}"/>
                  </a:ext>
                </a:extLst>
              </p:cNvPr>
              <p:cNvSpPr txBox="1"/>
              <p:nvPr/>
            </p:nvSpPr>
            <p:spPr>
              <a:xfrm>
                <a:off x="8658383" y="4994828"/>
                <a:ext cx="468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61E973A-D633-FB41-BB35-B7AC8D965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383" y="4994828"/>
                <a:ext cx="46833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F2B75B0-7FC1-A941-B06C-2444414F70CF}"/>
                  </a:ext>
                </a:extLst>
              </p:cNvPr>
              <p:cNvSpPr txBox="1"/>
              <p:nvPr/>
            </p:nvSpPr>
            <p:spPr>
              <a:xfrm>
                <a:off x="9415577" y="5003705"/>
                <a:ext cx="468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F2B75B0-7FC1-A941-B06C-2444414F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577" y="5003705"/>
                <a:ext cx="46833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61A9B91-3A6F-C149-B6A2-E48C078DC3B5}"/>
                  </a:ext>
                </a:extLst>
              </p:cNvPr>
              <p:cNvSpPr txBox="1"/>
              <p:nvPr/>
            </p:nvSpPr>
            <p:spPr>
              <a:xfrm>
                <a:off x="9028289" y="5705306"/>
                <a:ext cx="1269507" cy="676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61A9B91-3A6F-C149-B6A2-E48C078DC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289" y="5705306"/>
                <a:ext cx="1269507" cy="67685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A343BD5-D81A-2F4E-A25C-82F55EC783E3}"/>
                  </a:ext>
                </a:extLst>
              </p:cNvPr>
              <p:cNvSpPr txBox="1"/>
              <p:nvPr/>
            </p:nvSpPr>
            <p:spPr>
              <a:xfrm>
                <a:off x="6387656" y="396666"/>
                <a:ext cx="5137826" cy="2314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1"/>
                    </a:solidFill>
                  </a:rPr>
                  <a:t>As the sample size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get bigger (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𝟑𝟎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is often, although not always big enough), the distribution of sample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will tend towards a normal distribution about the population mean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with variance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.</a:t>
                </a:r>
              </a:p>
              <a:p>
                <a:endParaRPr lang="en-US" b="1" dirty="0">
                  <a:solidFill>
                    <a:srgbClr val="C00000"/>
                  </a:solidFill>
                </a:endParaRPr>
              </a:p>
              <a:p>
                <a:r>
                  <a:rPr lang="en-US" b="1" dirty="0">
                    <a:solidFill>
                      <a:srgbClr val="C00000"/>
                    </a:solidFill>
                  </a:rPr>
                  <a:t>!!! This works even if the population distribution is NOT itself normal. It can be almost anything!</a:t>
                </a: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A343BD5-D81A-2F4E-A25C-82F55EC78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656" y="396666"/>
                <a:ext cx="5137826" cy="2314544"/>
              </a:xfrm>
              <a:prstGeom prst="rect">
                <a:avLst/>
              </a:prstGeom>
              <a:blipFill>
                <a:blip r:embed="rId19"/>
                <a:stretch>
                  <a:fillRect l="-985" t="-546" r="-985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1330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Central Limit Theorem</a:t>
            </a:r>
          </a:p>
          <a:p>
            <a:endParaRPr lang="en-US" sz="3600" dirty="0"/>
          </a:p>
        </p:txBody>
      </p:sp>
      <p:pic>
        <p:nvPicPr>
          <p:cNvPr id="1025" name="Picture 1" descr="page29image26401904">
            <a:extLst>
              <a:ext uri="{FF2B5EF4-FFF2-40B4-BE49-F238E27FC236}">
                <a16:creationId xmlns:a16="http://schemas.microsoft.com/office/drawing/2014/main" id="{709BF363-9B4E-D149-9F58-3F1B7F626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905" y="1043712"/>
            <a:ext cx="7382190" cy="527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107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A499365-0C03-FD48-A5ED-B57C5698F463}"/>
              </a:ext>
            </a:extLst>
          </p:cNvPr>
          <p:cNvGrpSpPr/>
          <p:nvPr/>
        </p:nvGrpSpPr>
        <p:grpSpPr>
          <a:xfrm>
            <a:off x="5561167" y="2627604"/>
            <a:ext cx="6346134" cy="3087543"/>
            <a:chOff x="3062793" y="2293525"/>
            <a:chExt cx="8556216" cy="3688904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B3CF84A-CA96-1C48-827C-5A5D8EF09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425"/>
            <a:stretch/>
          </p:blipFill>
          <p:spPr>
            <a:xfrm>
              <a:off x="3062793" y="2293525"/>
              <a:ext cx="8556216" cy="3688904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8895C6-98A6-2A48-8ED8-03DDB6638E53}"/>
                </a:ext>
              </a:extLst>
            </p:cNvPr>
            <p:cNvCxnSpPr/>
            <p:nvPr/>
          </p:nvCxnSpPr>
          <p:spPr>
            <a:xfrm flipH="1">
              <a:off x="7311911" y="3734043"/>
              <a:ext cx="1050854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Central Limit Theorem</a:t>
            </a:r>
          </a:p>
          <a:p>
            <a:endParaRPr lang="en-US" sz="36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713A90-5EBA-AA4B-B088-EDE46C7E7592}"/>
              </a:ext>
            </a:extLst>
          </p:cNvPr>
          <p:cNvSpPr/>
          <p:nvPr/>
        </p:nvSpPr>
        <p:spPr>
          <a:xfrm>
            <a:off x="481054" y="1372137"/>
            <a:ext cx="2672179" cy="23170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9073770-3169-9B48-AA79-AC44C041BC44}"/>
                  </a:ext>
                </a:extLst>
              </p:cNvPr>
              <p:cNvSpPr txBox="1"/>
              <p:nvPr/>
            </p:nvSpPr>
            <p:spPr>
              <a:xfrm>
                <a:off x="4998370" y="1514102"/>
                <a:ext cx="8841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9073770-3169-9B48-AA79-AC44C041B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370" y="1514102"/>
                <a:ext cx="884153" cy="461665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F80F2F-49A3-4649-B534-DFD3E9263CB5}"/>
              </a:ext>
            </a:extLst>
          </p:cNvPr>
          <p:cNvCxnSpPr>
            <a:cxnSpLocks/>
          </p:cNvCxnSpPr>
          <p:nvPr/>
        </p:nvCxnSpPr>
        <p:spPr>
          <a:xfrm>
            <a:off x="2582433" y="1744934"/>
            <a:ext cx="24159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DDE7E3-6BFF-784E-B10D-BE5E51E7E5AE}"/>
              </a:ext>
            </a:extLst>
          </p:cNvPr>
          <p:cNvSpPr txBox="1"/>
          <p:nvPr/>
        </p:nvSpPr>
        <p:spPr>
          <a:xfrm>
            <a:off x="1087262" y="1504054"/>
            <a:ext cx="1534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Population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5494CCF-4D32-FC45-94EB-EAA82482CDEF}"/>
                  </a:ext>
                </a:extLst>
              </p:cNvPr>
              <p:cNvSpPr/>
              <p:nvPr/>
            </p:nvSpPr>
            <p:spPr>
              <a:xfrm>
                <a:off x="3708227" y="2173567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5494CCF-4D32-FC45-94EB-EAA82482C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227" y="2173567"/>
                <a:ext cx="377303" cy="2865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2DB9CAD-4638-0942-8782-377EAA300F5C}"/>
                  </a:ext>
                </a:extLst>
              </p:cNvPr>
              <p:cNvSpPr txBox="1"/>
              <p:nvPr/>
            </p:nvSpPr>
            <p:spPr>
              <a:xfrm>
                <a:off x="5003586" y="2059026"/>
                <a:ext cx="966226" cy="465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2DB9CAD-4638-0942-8782-377EAA300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586" y="2059026"/>
                <a:ext cx="966226" cy="4659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B319D01-C43A-0746-8F54-805973C356AA}"/>
              </a:ext>
            </a:extLst>
          </p:cNvPr>
          <p:cNvCxnSpPr>
            <a:cxnSpLocks/>
          </p:cNvCxnSpPr>
          <p:nvPr/>
        </p:nvCxnSpPr>
        <p:spPr>
          <a:xfrm>
            <a:off x="4195390" y="2309955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51A7C971-AC57-7842-B6DE-B42C72F91A53}"/>
              </a:ext>
            </a:extLst>
          </p:cNvPr>
          <p:cNvSpPr/>
          <p:nvPr/>
        </p:nvSpPr>
        <p:spPr>
          <a:xfrm>
            <a:off x="1839364" y="3189905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94779F8-DF37-C049-A067-D8C90C2C7106}"/>
              </a:ext>
            </a:extLst>
          </p:cNvPr>
          <p:cNvSpPr/>
          <p:nvPr/>
        </p:nvSpPr>
        <p:spPr>
          <a:xfrm>
            <a:off x="2028015" y="3253528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B2F8781-3B2B-774B-86B0-40A8C4B0C9EB}"/>
              </a:ext>
            </a:extLst>
          </p:cNvPr>
          <p:cNvSpPr/>
          <p:nvPr/>
        </p:nvSpPr>
        <p:spPr>
          <a:xfrm>
            <a:off x="1273410" y="3096442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AF8F632-63BB-704C-8639-3CC8D98DF7ED}"/>
                  </a:ext>
                </a:extLst>
              </p:cNvPr>
              <p:cNvSpPr/>
              <p:nvPr/>
            </p:nvSpPr>
            <p:spPr>
              <a:xfrm>
                <a:off x="1505712" y="1914771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AF8F632-63BB-704C-8639-3CC8D98DF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712" y="1914771"/>
                <a:ext cx="377303" cy="2865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F8613919-BF18-C745-816B-85CF5C59C9A8}"/>
              </a:ext>
            </a:extLst>
          </p:cNvPr>
          <p:cNvSpPr/>
          <p:nvPr/>
        </p:nvSpPr>
        <p:spPr>
          <a:xfrm>
            <a:off x="1070886" y="2595839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3F9FCAD-8B43-B544-BDFC-5C8ACD8F0FD4}"/>
              </a:ext>
            </a:extLst>
          </p:cNvPr>
          <p:cNvSpPr/>
          <p:nvPr/>
        </p:nvSpPr>
        <p:spPr>
          <a:xfrm>
            <a:off x="1537519" y="2419148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EB555C2-B4D7-0E46-B030-58801DE62A07}"/>
              </a:ext>
            </a:extLst>
          </p:cNvPr>
          <p:cNvSpPr/>
          <p:nvPr/>
        </p:nvSpPr>
        <p:spPr>
          <a:xfrm>
            <a:off x="2416965" y="2578086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8409F5B-A20B-0741-A176-C995D191398A}"/>
                  </a:ext>
                </a:extLst>
              </p:cNvPr>
              <p:cNvSpPr/>
              <p:nvPr/>
            </p:nvSpPr>
            <p:spPr>
              <a:xfrm>
                <a:off x="926900" y="2410398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8409F5B-A20B-0741-A176-C995D1913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00" y="2410398"/>
                <a:ext cx="377303" cy="2865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38580EB-778D-E341-A6C7-CA78EC2A8D96}"/>
                  </a:ext>
                </a:extLst>
              </p:cNvPr>
              <p:cNvSpPr/>
              <p:nvPr/>
            </p:nvSpPr>
            <p:spPr>
              <a:xfrm>
                <a:off x="866520" y="1887847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38580EB-778D-E341-A6C7-CA78EC2A8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20" y="1887847"/>
                <a:ext cx="377303" cy="2865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ABD98259-337E-FE4E-A8E8-CF6B15B1B274}"/>
              </a:ext>
            </a:extLst>
          </p:cNvPr>
          <p:cNvSpPr/>
          <p:nvPr/>
        </p:nvSpPr>
        <p:spPr>
          <a:xfrm>
            <a:off x="1931840" y="2109788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352C74F-601E-A34F-9A77-E1438850BFA8}"/>
              </a:ext>
            </a:extLst>
          </p:cNvPr>
          <p:cNvSpPr/>
          <p:nvPr/>
        </p:nvSpPr>
        <p:spPr>
          <a:xfrm>
            <a:off x="2610541" y="2146955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EEEB662-53D2-514B-A1D9-39D89F6431E1}"/>
              </a:ext>
            </a:extLst>
          </p:cNvPr>
          <p:cNvSpPr/>
          <p:nvPr/>
        </p:nvSpPr>
        <p:spPr>
          <a:xfrm>
            <a:off x="787840" y="3006435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2F3302D-D5A6-6947-ABC9-47125C573C62}"/>
              </a:ext>
            </a:extLst>
          </p:cNvPr>
          <p:cNvSpPr/>
          <p:nvPr/>
        </p:nvSpPr>
        <p:spPr>
          <a:xfrm>
            <a:off x="2411348" y="1908409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E331EFB-F0C8-5341-B5D6-AF6E258D9E0B}"/>
                  </a:ext>
                </a:extLst>
              </p:cNvPr>
              <p:cNvSpPr/>
              <p:nvPr/>
            </p:nvSpPr>
            <p:spPr>
              <a:xfrm>
                <a:off x="2126780" y="2253066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E331EFB-F0C8-5341-B5D6-AF6E258D9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80" y="2253066"/>
                <a:ext cx="377303" cy="2865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E6EFFA9-E577-EA42-A5D0-A67D5108CB8E}"/>
                  </a:ext>
                </a:extLst>
              </p:cNvPr>
              <p:cNvSpPr/>
              <p:nvPr/>
            </p:nvSpPr>
            <p:spPr>
              <a:xfrm>
                <a:off x="3708227" y="2700692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E6EFFA9-E577-EA42-A5D0-A67D5108C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227" y="2700692"/>
                <a:ext cx="377303" cy="2865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2CDDD35-FB84-2740-B263-D4DC65345BEE}"/>
                  </a:ext>
                </a:extLst>
              </p:cNvPr>
              <p:cNvSpPr txBox="1"/>
              <p:nvPr/>
            </p:nvSpPr>
            <p:spPr>
              <a:xfrm>
                <a:off x="5003586" y="2586151"/>
                <a:ext cx="973343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2CDDD35-FB84-2740-B263-D4DC65345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586" y="2586151"/>
                <a:ext cx="973343" cy="466666"/>
              </a:xfrm>
              <a:prstGeom prst="rect">
                <a:avLst/>
              </a:prstGeom>
              <a:blipFill>
                <a:blip r:embed="rId10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15092D3-7338-AD4D-8063-CFF0D6087BA0}"/>
              </a:ext>
            </a:extLst>
          </p:cNvPr>
          <p:cNvCxnSpPr>
            <a:cxnSpLocks/>
          </p:cNvCxnSpPr>
          <p:nvPr/>
        </p:nvCxnSpPr>
        <p:spPr>
          <a:xfrm>
            <a:off x="4195390" y="2837080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6AA13EC-3D38-7C4E-B3D1-7AFAB942813B}"/>
                  </a:ext>
                </a:extLst>
              </p:cNvPr>
              <p:cNvSpPr/>
              <p:nvPr/>
            </p:nvSpPr>
            <p:spPr>
              <a:xfrm>
                <a:off x="3703011" y="3274036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6AA13EC-3D38-7C4E-B3D1-7AFAB94281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011" y="3274036"/>
                <a:ext cx="377303" cy="2865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C9DA802-2D27-3E43-9C3D-FD3CB60C8363}"/>
                  </a:ext>
                </a:extLst>
              </p:cNvPr>
              <p:cNvSpPr txBox="1"/>
              <p:nvPr/>
            </p:nvSpPr>
            <p:spPr>
              <a:xfrm>
                <a:off x="4998370" y="3159495"/>
                <a:ext cx="973343" cy="468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C9DA802-2D27-3E43-9C3D-FD3CB60C8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370" y="3159495"/>
                <a:ext cx="973343" cy="4685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60F551B-93B4-4444-A938-DAFCB182B3A8}"/>
              </a:ext>
            </a:extLst>
          </p:cNvPr>
          <p:cNvCxnSpPr>
            <a:cxnSpLocks/>
          </p:cNvCxnSpPr>
          <p:nvPr/>
        </p:nvCxnSpPr>
        <p:spPr>
          <a:xfrm>
            <a:off x="4190174" y="3410424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3DF178EA-4C27-A04A-8F5B-60258F392A62}"/>
              </a:ext>
            </a:extLst>
          </p:cNvPr>
          <p:cNvSpPr txBox="1"/>
          <p:nvPr/>
        </p:nvSpPr>
        <p:spPr>
          <a:xfrm>
            <a:off x="5169270" y="358436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C0D8F7-79AE-3646-B1A2-DCFAFF9F1397}"/>
              </a:ext>
            </a:extLst>
          </p:cNvPr>
          <p:cNvSpPr/>
          <p:nvPr/>
        </p:nvSpPr>
        <p:spPr>
          <a:xfrm>
            <a:off x="5068039" y="2059026"/>
            <a:ext cx="450416" cy="2553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6799F9-5142-664A-AE7B-73B7DB6FF0C2}"/>
              </a:ext>
            </a:extLst>
          </p:cNvPr>
          <p:cNvSpPr txBox="1"/>
          <p:nvPr/>
        </p:nvSpPr>
        <p:spPr>
          <a:xfrm>
            <a:off x="573394" y="4910687"/>
            <a:ext cx="4934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Any statistic (e.g. mean, variance, etc.) has a distribution across samples.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9A7EB1C-4C43-BA48-BB78-AFA4361F0236}"/>
                  </a:ext>
                </a:extLst>
              </p:cNvPr>
              <p:cNvSpPr txBox="1"/>
              <p:nvPr/>
            </p:nvSpPr>
            <p:spPr>
              <a:xfrm>
                <a:off x="8539887" y="5682680"/>
                <a:ext cx="3575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00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9A7EB1C-4C43-BA48-BB78-AFA4361F0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87" y="5682680"/>
                <a:ext cx="357529" cy="400110"/>
              </a:xfrm>
              <a:prstGeom prst="rect">
                <a:avLst/>
              </a:prstGeom>
              <a:blipFill>
                <a:blip r:embed="rId1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1885A50-014E-1441-B017-811BD61E0491}"/>
                  </a:ext>
                </a:extLst>
              </p:cNvPr>
              <p:cNvSpPr txBox="1"/>
              <p:nvPr/>
            </p:nvSpPr>
            <p:spPr>
              <a:xfrm>
                <a:off x="7299446" y="5679982"/>
                <a:ext cx="1269507" cy="676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1885A50-014E-1441-B017-811BD61E0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446" y="5679982"/>
                <a:ext cx="1269507" cy="67685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>
            <a:extLst>
              <a:ext uri="{FF2B5EF4-FFF2-40B4-BE49-F238E27FC236}">
                <a16:creationId xmlns:a16="http://schemas.microsoft.com/office/drawing/2014/main" id="{64A53970-CF67-1F4B-8C7C-8E25EE6EF0B9}"/>
              </a:ext>
            </a:extLst>
          </p:cNvPr>
          <p:cNvSpPr/>
          <p:nvPr/>
        </p:nvSpPr>
        <p:spPr>
          <a:xfrm>
            <a:off x="8154538" y="5373037"/>
            <a:ext cx="143150" cy="1512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187A1E4-8B1D-5646-ABF0-31B764A9E9AE}"/>
              </a:ext>
            </a:extLst>
          </p:cNvPr>
          <p:cNvSpPr/>
          <p:nvPr/>
        </p:nvSpPr>
        <p:spPr>
          <a:xfrm>
            <a:off x="8794562" y="5373037"/>
            <a:ext cx="143150" cy="1512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4312506-84E7-0B40-9A1A-86DD2B1FFD78}"/>
              </a:ext>
            </a:extLst>
          </p:cNvPr>
          <p:cNvSpPr/>
          <p:nvPr/>
        </p:nvSpPr>
        <p:spPr>
          <a:xfrm>
            <a:off x="9560090" y="5363186"/>
            <a:ext cx="143150" cy="1512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5CE6822-1A13-3046-9272-492F2945B9F5}"/>
                  </a:ext>
                </a:extLst>
              </p:cNvPr>
              <p:cNvSpPr txBox="1"/>
              <p:nvPr/>
            </p:nvSpPr>
            <p:spPr>
              <a:xfrm>
                <a:off x="7995729" y="4976669"/>
                <a:ext cx="463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5CE6822-1A13-3046-9272-492F2945B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729" y="4976669"/>
                <a:ext cx="46301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61E973A-D633-FB41-BB35-B7AC8D965FBD}"/>
                  </a:ext>
                </a:extLst>
              </p:cNvPr>
              <p:cNvSpPr txBox="1"/>
              <p:nvPr/>
            </p:nvSpPr>
            <p:spPr>
              <a:xfrm>
                <a:off x="8658383" y="4994828"/>
                <a:ext cx="468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61E973A-D633-FB41-BB35-B7AC8D965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383" y="4994828"/>
                <a:ext cx="46833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F2B75B0-7FC1-A941-B06C-2444414F70CF}"/>
                  </a:ext>
                </a:extLst>
              </p:cNvPr>
              <p:cNvSpPr txBox="1"/>
              <p:nvPr/>
            </p:nvSpPr>
            <p:spPr>
              <a:xfrm>
                <a:off x="9415577" y="5003705"/>
                <a:ext cx="468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F2B75B0-7FC1-A941-B06C-2444414F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577" y="5003705"/>
                <a:ext cx="46833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61A9B91-3A6F-C149-B6A2-E48C078DC3B5}"/>
                  </a:ext>
                </a:extLst>
              </p:cNvPr>
              <p:cNvSpPr txBox="1"/>
              <p:nvPr/>
            </p:nvSpPr>
            <p:spPr>
              <a:xfrm>
                <a:off x="9028289" y="5705306"/>
                <a:ext cx="1269507" cy="676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61A9B91-3A6F-C149-B6A2-E48C078DC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289" y="5705306"/>
                <a:ext cx="1269507" cy="67685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DE80BEF5-F683-F94A-A540-7300A1729FE6}"/>
              </a:ext>
            </a:extLst>
          </p:cNvPr>
          <p:cNvSpPr txBox="1"/>
          <p:nvPr/>
        </p:nvSpPr>
        <p:spPr>
          <a:xfrm>
            <a:off x="6272665" y="607800"/>
            <a:ext cx="5609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Normal-</a:t>
            </a:r>
            <a:r>
              <a:rPr lang="en-US" b="1" dirty="0" err="1"/>
              <a:t>ish</a:t>
            </a:r>
            <a:r>
              <a:rPr lang="en-US" b="1" dirty="0"/>
              <a:t> distributions are everywhere. </a:t>
            </a:r>
            <a:r>
              <a:rPr lang="en-US" dirty="0"/>
              <a:t>Consider a complicated biological processes where the parameter that you measure results from the average of multiple underlying processes. By the central limit theorem we might expect our measurements to have a normal distribution even if the underlying processes do not.</a:t>
            </a:r>
          </a:p>
        </p:txBody>
      </p:sp>
    </p:spTree>
    <p:extLst>
      <p:ext uri="{BB962C8B-B14F-4D97-AF65-F5344CB8AC3E}">
        <p14:creationId xmlns:p14="http://schemas.microsoft.com/office/powerpoint/2010/main" val="1077540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50C6-83D4-A54B-B583-5CAEF9F1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0763"/>
          </a:xfrm>
        </p:spPr>
        <p:txBody>
          <a:bodyPr>
            <a:normAutofit fontScale="90000"/>
          </a:bodyPr>
          <a:lstStyle/>
          <a:p>
            <a:r>
              <a:rPr lang="en-US" dirty="0"/>
              <a:t>A Random Variable </a:t>
            </a:r>
            <a:r>
              <a:rPr lang="en-US" b="1" dirty="0"/>
              <a:t>X</a:t>
            </a:r>
            <a:r>
              <a:rPr lang="en-US" dirty="0"/>
              <a:t> Can Be of Two Types: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283B8E-608C-FA4F-A8CB-01CB4367C0BB}"/>
              </a:ext>
            </a:extLst>
          </p:cNvPr>
          <p:cNvSpPr txBox="1"/>
          <p:nvPr/>
        </p:nvSpPr>
        <p:spPr>
          <a:xfrm rot="16200000">
            <a:off x="732776" y="2666823"/>
            <a:ext cx="1532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C8E18-EED9-894C-B900-0693862BED29}"/>
              </a:ext>
            </a:extLst>
          </p:cNvPr>
          <p:cNvGrpSpPr/>
          <p:nvPr/>
        </p:nvGrpSpPr>
        <p:grpSpPr>
          <a:xfrm>
            <a:off x="1858586" y="1706304"/>
            <a:ext cx="3380674" cy="2294065"/>
            <a:chOff x="2599996" y="1297463"/>
            <a:chExt cx="7101052" cy="2294065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317C440-BCF3-6946-8840-B68FBA9DC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9703" y="1297463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33C5996-BEE4-7346-A718-86BC3E461200}"/>
                </a:ext>
              </a:extLst>
            </p:cNvPr>
            <p:cNvSpPr/>
            <p:nvPr/>
          </p:nvSpPr>
          <p:spPr>
            <a:xfrm>
              <a:off x="3342999" y="2780278"/>
              <a:ext cx="861849" cy="806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13B88FD-F6B7-0F41-8F57-3C6ED0F070E4}"/>
                </a:ext>
              </a:extLst>
            </p:cNvPr>
            <p:cNvSpPr/>
            <p:nvPr/>
          </p:nvSpPr>
          <p:spPr>
            <a:xfrm>
              <a:off x="4870284" y="1421034"/>
              <a:ext cx="861849" cy="2170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84A9E7C-F7F0-924D-AAE8-5F7A8869DA6B}"/>
                </a:ext>
              </a:extLst>
            </p:cNvPr>
            <p:cNvSpPr/>
            <p:nvPr/>
          </p:nvSpPr>
          <p:spPr>
            <a:xfrm>
              <a:off x="6444261" y="3460492"/>
              <a:ext cx="861849" cy="126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5B0B6D-A2C7-0C40-913C-83CAA5627E7D}"/>
                </a:ext>
              </a:extLst>
            </p:cNvPr>
            <p:cNvSpPr/>
            <p:nvPr/>
          </p:nvSpPr>
          <p:spPr>
            <a:xfrm>
              <a:off x="7882310" y="2101056"/>
              <a:ext cx="861849" cy="14859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DB507A9-E5BD-754B-94E9-07E43EEA3892}"/>
                </a:ext>
              </a:extLst>
            </p:cNvPr>
            <p:cNvCxnSpPr>
              <a:cxnSpLocks/>
            </p:cNvCxnSpPr>
            <p:nvPr/>
          </p:nvCxnSpPr>
          <p:spPr>
            <a:xfrm>
              <a:off x="2599996" y="3587004"/>
              <a:ext cx="71010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06D699D-3C71-7D44-9F3F-96C06D1F0C6B}"/>
              </a:ext>
            </a:extLst>
          </p:cNvPr>
          <p:cNvSpPr txBox="1"/>
          <p:nvPr/>
        </p:nvSpPr>
        <p:spPr>
          <a:xfrm>
            <a:off x="2226767" y="4065397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F037E0-2F32-8C4D-ACB8-7B06735D27F1}"/>
              </a:ext>
            </a:extLst>
          </p:cNvPr>
          <p:cNvSpPr txBox="1"/>
          <p:nvPr/>
        </p:nvSpPr>
        <p:spPr>
          <a:xfrm>
            <a:off x="2945983" y="4065397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6C5D21-3805-6D42-9D59-37836893A983}"/>
              </a:ext>
            </a:extLst>
          </p:cNvPr>
          <p:cNvSpPr txBox="1"/>
          <p:nvPr/>
        </p:nvSpPr>
        <p:spPr>
          <a:xfrm>
            <a:off x="3701880" y="4065397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A13050-8D2F-4C4D-89DC-FCD9A600EC92}"/>
              </a:ext>
            </a:extLst>
          </p:cNvPr>
          <p:cNvSpPr txBox="1"/>
          <p:nvPr/>
        </p:nvSpPr>
        <p:spPr>
          <a:xfrm>
            <a:off x="4386508" y="4065397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8B057B-7BF4-6349-A6C8-0F9D1D23D9E7}"/>
              </a:ext>
            </a:extLst>
          </p:cNvPr>
          <p:cNvSpPr txBox="1"/>
          <p:nvPr/>
        </p:nvSpPr>
        <p:spPr>
          <a:xfrm>
            <a:off x="2565514" y="1058688"/>
            <a:ext cx="1568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Discrete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34CDC6-558E-3847-A158-F2A183976436}"/>
              </a:ext>
            </a:extLst>
          </p:cNvPr>
          <p:cNvSpPr txBox="1"/>
          <p:nvPr/>
        </p:nvSpPr>
        <p:spPr>
          <a:xfrm rot="16200000">
            <a:off x="5374967" y="2482157"/>
            <a:ext cx="2608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 Density </a:t>
            </a:r>
          </a:p>
          <a:p>
            <a:r>
              <a:rPr lang="en-US" sz="2400" dirty="0"/>
              <a:t>Function (</a:t>
            </a:r>
            <a:r>
              <a:rPr lang="en-US" sz="2400" b="1" dirty="0"/>
              <a:t>pdf</a:t>
            </a:r>
            <a:r>
              <a:rPr lang="en-US" sz="2400" dirty="0"/>
              <a:t>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70F09D-7FEA-4E43-BF64-410BC32DD0AD}"/>
              </a:ext>
            </a:extLst>
          </p:cNvPr>
          <p:cNvCxnSpPr>
            <a:cxnSpLocks/>
          </p:cNvCxnSpPr>
          <p:nvPr/>
        </p:nvCxnSpPr>
        <p:spPr>
          <a:xfrm flipV="1">
            <a:off x="7208605" y="1706304"/>
            <a:ext cx="0" cy="2289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A66BD59-19D8-234E-84FD-ADC258372165}"/>
              </a:ext>
            </a:extLst>
          </p:cNvPr>
          <p:cNvCxnSpPr>
            <a:cxnSpLocks/>
          </p:cNvCxnSpPr>
          <p:nvPr/>
        </p:nvCxnSpPr>
        <p:spPr>
          <a:xfrm>
            <a:off x="7199223" y="3995845"/>
            <a:ext cx="33806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03EDA2-AF04-A84F-AB2B-0F6C422373B4}"/>
              </a:ext>
            </a:extLst>
          </p:cNvPr>
          <p:cNvSpPr txBox="1"/>
          <p:nvPr/>
        </p:nvSpPr>
        <p:spPr>
          <a:xfrm>
            <a:off x="8643538" y="4065397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44C65D-566B-834C-B86F-F476D33FB12B}"/>
              </a:ext>
            </a:extLst>
          </p:cNvPr>
          <p:cNvSpPr txBox="1"/>
          <p:nvPr/>
        </p:nvSpPr>
        <p:spPr>
          <a:xfrm>
            <a:off x="7696083" y="1058688"/>
            <a:ext cx="2126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Continuous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032AC0-F6B3-9045-8767-378775A7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486" y="1799466"/>
            <a:ext cx="3197970" cy="216160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155D1BC-4E2E-E24E-AC30-EF81F57DF36D}"/>
              </a:ext>
            </a:extLst>
          </p:cNvPr>
          <p:cNvSpPr txBox="1"/>
          <p:nvPr/>
        </p:nvSpPr>
        <p:spPr>
          <a:xfrm>
            <a:off x="1243801" y="4065396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  <a:r>
              <a:rPr lang="en-US" sz="3200" dirty="0">
                <a:sym typeface="Wingdings" pitchFamily="2" charset="2"/>
              </a:rPr>
              <a:t></a:t>
            </a:r>
            <a:endParaRPr lang="en-US" sz="3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1DFCFC-3820-0E46-986F-46D6F00D68FD}"/>
              </a:ext>
            </a:extLst>
          </p:cNvPr>
          <p:cNvSpPr txBox="1"/>
          <p:nvPr/>
        </p:nvSpPr>
        <p:spPr>
          <a:xfrm>
            <a:off x="674097" y="5109104"/>
            <a:ext cx="4940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e.g. </a:t>
            </a:r>
            <a:r>
              <a:rPr lang="en-US" sz="2400" b="1" i="1" dirty="0">
                <a:solidFill>
                  <a:schemeClr val="accent1"/>
                </a:solidFill>
              </a:rPr>
              <a:t>Counting</a:t>
            </a:r>
            <a:r>
              <a:rPr lang="en-US" sz="2400" dirty="0">
                <a:solidFill>
                  <a:schemeClr val="accent1"/>
                </a:solidFill>
              </a:rPr>
              <a:t>: How many cells/spikes?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e.g. </a:t>
            </a:r>
            <a:r>
              <a:rPr lang="en-US" sz="2400" b="1" i="1" dirty="0">
                <a:solidFill>
                  <a:schemeClr val="accent1"/>
                </a:solidFill>
              </a:rPr>
              <a:t>Classification</a:t>
            </a:r>
            <a:r>
              <a:rPr lang="en-US" sz="2400" dirty="0">
                <a:solidFill>
                  <a:schemeClr val="accent1"/>
                </a:solidFill>
              </a:rPr>
              <a:t>: Which cell type?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6E4BA3-B62F-7D4E-A665-00E491134888}"/>
              </a:ext>
            </a:extLst>
          </p:cNvPr>
          <p:cNvSpPr txBox="1"/>
          <p:nvPr/>
        </p:nvSpPr>
        <p:spPr>
          <a:xfrm>
            <a:off x="6173053" y="5109104"/>
            <a:ext cx="5344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e.g. </a:t>
            </a:r>
            <a:r>
              <a:rPr lang="en-US" sz="2400" b="1" i="1" dirty="0">
                <a:solidFill>
                  <a:schemeClr val="accent1"/>
                </a:solidFill>
              </a:rPr>
              <a:t>Measurement</a:t>
            </a:r>
            <a:r>
              <a:rPr lang="en-US" sz="2400" dirty="0">
                <a:solidFill>
                  <a:schemeClr val="accent1"/>
                </a:solidFill>
              </a:rPr>
              <a:t>: Membrane Voltage, Synapse Volume, Ca</a:t>
            </a:r>
            <a:r>
              <a:rPr lang="en-US" sz="2400" baseline="30000" dirty="0">
                <a:solidFill>
                  <a:schemeClr val="accent1"/>
                </a:solidFill>
              </a:rPr>
              <a:t>2+</a:t>
            </a:r>
            <a:r>
              <a:rPr lang="en-US" sz="2400" dirty="0">
                <a:solidFill>
                  <a:schemeClr val="accent1"/>
                </a:solidFill>
              </a:rPr>
              <a:t> Concentration, etc.</a:t>
            </a:r>
          </a:p>
        </p:txBody>
      </p:sp>
    </p:spTree>
    <p:extLst>
      <p:ext uri="{BB962C8B-B14F-4D97-AF65-F5344CB8AC3E}">
        <p14:creationId xmlns:p14="http://schemas.microsoft.com/office/powerpoint/2010/main" val="3700317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50C6-83D4-A54B-B583-5CAEF9F1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0763"/>
          </a:xfrm>
        </p:spPr>
        <p:txBody>
          <a:bodyPr>
            <a:normAutofit fontScale="90000"/>
          </a:bodyPr>
          <a:lstStyle/>
          <a:p>
            <a:r>
              <a:rPr lang="en-US" dirty="0"/>
              <a:t>Sum of the Probability of All Possibilities =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283B8E-608C-FA4F-A8CB-01CB4367C0BB}"/>
              </a:ext>
            </a:extLst>
          </p:cNvPr>
          <p:cNvSpPr txBox="1"/>
          <p:nvPr/>
        </p:nvSpPr>
        <p:spPr>
          <a:xfrm rot="16200000">
            <a:off x="732776" y="2666823"/>
            <a:ext cx="1532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C8E18-EED9-894C-B900-0693862BED29}"/>
              </a:ext>
            </a:extLst>
          </p:cNvPr>
          <p:cNvGrpSpPr/>
          <p:nvPr/>
        </p:nvGrpSpPr>
        <p:grpSpPr>
          <a:xfrm>
            <a:off x="1858586" y="1706304"/>
            <a:ext cx="3380674" cy="2294065"/>
            <a:chOff x="2599996" y="1297463"/>
            <a:chExt cx="7101052" cy="2294065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317C440-BCF3-6946-8840-B68FBA9DC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9703" y="1297463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33C5996-BEE4-7346-A718-86BC3E461200}"/>
                </a:ext>
              </a:extLst>
            </p:cNvPr>
            <p:cNvSpPr/>
            <p:nvPr/>
          </p:nvSpPr>
          <p:spPr>
            <a:xfrm>
              <a:off x="3342999" y="2780278"/>
              <a:ext cx="861849" cy="806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13B88FD-F6B7-0F41-8F57-3C6ED0F070E4}"/>
                </a:ext>
              </a:extLst>
            </p:cNvPr>
            <p:cNvSpPr/>
            <p:nvPr/>
          </p:nvSpPr>
          <p:spPr>
            <a:xfrm>
              <a:off x="4870284" y="1421034"/>
              <a:ext cx="861849" cy="2170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84A9E7C-F7F0-924D-AAE8-5F7A8869DA6B}"/>
                </a:ext>
              </a:extLst>
            </p:cNvPr>
            <p:cNvSpPr/>
            <p:nvPr/>
          </p:nvSpPr>
          <p:spPr>
            <a:xfrm>
              <a:off x="6444261" y="3460492"/>
              <a:ext cx="861849" cy="126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5B0B6D-A2C7-0C40-913C-83CAA5627E7D}"/>
                </a:ext>
              </a:extLst>
            </p:cNvPr>
            <p:cNvSpPr/>
            <p:nvPr/>
          </p:nvSpPr>
          <p:spPr>
            <a:xfrm>
              <a:off x="7882310" y="2101056"/>
              <a:ext cx="861849" cy="14859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DB507A9-E5BD-754B-94E9-07E43EEA3892}"/>
                </a:ext>
              </a:extLst>
            </p:cNvPr>
            <p:cNvCxnSpPr>
              <a:cxnSpLocks/>
            </p:cNvCxnSpPr>
            <p:nvPr/>
          </p:nvCxnSpPr>
          <p:spPr>
            <a:xfrm>
              <a:off x="2599996" y="3587004"/>
              <a:ext cx="71010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06D699D-3C71-7D44-9F3F-96C06D1F0C6B}"/>
              </a:ext>
            </a:extLst>
          </p:cNvPr>
          <p:cNvSpPr txBox="1"/>
          <p:nvPr/>
        </p:nvSpPr>
        <p:spPr>
          <a:xfrm>
            <a:off x="2226767" y="4065397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F037E0-2F32-8C4D-ACB8-7B06735D27F1}"/>
              </a:ext>
            </a:extLst>
          </p:cNvPr>
          <p:cNvSpPr txBox="1"/>
          <p:nvPr/>
        </p:nvSpPr>
        <p:spPr>
          <a:xfrm>
            <a:off x="2945983" y="4065397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6C5D21-3805-6D42-9D59-37836893A983}"/>
              </a:ext>
            </a:extLst>
          </p:cNvPr>
          <p:cNvSpPr txBox="1"/>
          <p:nvPr/>
        </p:nvSpPr>
        <p:spPr>
          <a:xfrm>
            <a:off x="3701880" y="4065397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A13050-8D2F-4C4D-89DC-FCD9A600EC92}"/>
              </a:ext>
            </a:extLst>
          </p:cNvPr>
          <p:cNvSpPr txBox="1"/>
          <p:nvPr/>
        </p:nvSpPr>
        <p:spPr>
          <a:xfrm>
            <a:off x="4386508" y="4065397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8B057B-7BF4-6349-A6C8-0F9D1D23D9E7}"/>
              </a:ext>
            </a:extLst>
          </p:cNvPr>
          <p:cNvSpPr txBox="1"/>
          <p:nvPr/>
        </p:nvSpPr>
        <p:spPr>
          <a:xfrm>
            <a:off x="2565514" y="1058688"/>
            <a:ext cx="1568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Discrete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34CDC6-558E-3847-A158-F2A183976436}"/>
              </a:ext>
            </a:extLst>
          </p:cNvPr>
          <p:cNvSpPr txBox="1"/>
          <p:nvPr/>
        </p:nvSpPr>
        <p:spPr>
          <a:xfrm rot="16200000">
            <a:off x="5374967" y="2482157"/>
            <a:ext cx="2608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 Density </a:t>
            </a:r>
          </a:p>
          <a:p>
            <a:r>
              <a:rPr lang="en-US" sz="2400" dirty="0"/>
              <a:t>Function (</a:t>
            </a:r>
            <a:r>
              <a:rPr lang="en-US" sz="2400" b="1" dirty="0"/>
              <a:t>pdf</a:t>
            </a:r>
            <a:r>
              <a:rPr lang="en-US" sz="2400" dirty="0"/>
              <a:t>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70F09D-7FEA-4E43-BF64-410BC32DD0AD}"/>
              </a:ext>
            </a:extLst>
          </p:cNvPr>
          <p:cNvCxnSpPr>
            <a:cxnSpLocks/>
          </p:cNvCxnSpPr>
          <p:nvPr/>
        </p:nvCxnSpPr>
        <p:spPr>
          <a:xfrm flipV="1">
            <a:off x="7208605" y="1706304"/>
            <a:ext cx="0" cy="2289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A66BD59-19D8-234E-84FD-ADC258372165}"/>
              </a:ext>
            </a:extLst>
          </p:cNvPr>
          <p:cNvCxnSpPr>
            <a:cxnSpLocks/>
          </p:cNvCxnSpPr>
          <p:nvPr/>
        </p:nvCxnSpPr>
        <p:spPr>
          <a:xfrm>
            <a:off x="7199223" y="3995845"/>
            <a:ext cx="33806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03EDA2-AF04-A84F-AB2B-0F6C422373B4}"/>
              </a:ext>
            </a:extLst>
          </p:cNvPr>
          <p:cNvSpPr txBox="1"/>
          <p:nvPr/>
        </p:nvSpPr>
        <p:spPr>
          <a:xfrm>
            <a:off x="8643538" y="4065397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44C65D-566B-834C-B86F-F476D33FB12B}"/>
              </a:ext>
            </a:extLst>
          </p:cNvPr>
          <p:cNvSpPr txBox="1"/>
          <p:nvPr/>
        </p:nvSpPr>
        <p:spPr>
          <a:xfrm>
            <a:off x="7696083" y="1058688"/>
            <a:ext cx="2126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Continuous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032AC0-F6B3-9045-8767-378775A7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486" y="1799466"/>
            <a:ext cx="3197970" cy="21616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B424B1-DFA3-9B4D-BF33-680836AE635B}"/>
                  </a:ext>
                </a:extLst>
              </p:cNvPr>
              <p:cNvSpPr txBox="1"/>
              <p:nvPr/>
            </p:nvSpPr>
            <p:spPr>
              <a:xfrm>
                <a:off x="1082107" y="4954901"/>
                <a:ext cx="4149662" cy="143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𝑝𝑜𝑠𝑠𝑖𝑏𝑙𝑒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𝑢𝑡𝑐𝑜𝑚𝑒𝑠</m:t>
                                </m:r>
                              </m:e>
                            </m:mr>
                          </m:m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𝑜𝑢𝑡𝑐𝑜𝑚𝑒</m:t>
                              </m:r>
                            </m:e>
                          </m:d>
                        </m:e>
                      </m:nary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B424B1-DFA3-9B4D-BF33-680836AE6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107" y="4954901"/>
                <a:ext cx="4149662" cy="1431417"/>
              </a:xfrm>
              <a:prstGeom prst="rect">
                <a:avLst/>
              </a:prstGeom>
              <a:blipFill>
                <a:blip r:embed="rId3"/>
                <a:stretch>
                  <a:fillRect l="-19207" t="-102632" b="-1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E76352-35DC-414F-9BE3-79FB630E3E8A}"/>
                  </a:ext>
                </a:extLst>
              </p:cNvPr>
              <p:cNvSpPr txBox="1"/>
              <p:nvPr/>
            </p:nvSpPr>
            <p:spPr>
              <a:xfrm>
                <a:off x="7298683" y="4824128"/>
                <a:ext cx="3087575" cy="1388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=+∞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𝑝𝑑𝑓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E76352-35DC-414F-9BE3-79FB630E3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683" y="4824128"/>
                <a:ext cx="3087575" cy="1388393"/>
              </a:xfrm>
              <a:prstGeom prst="rect">
                <a:avLst/>
              </a:prstGeom>
              <a:blipFill>
                <a:blip r:embed="rId4"/>
                <a:stretch>
                  <a:fillRect l="-34016" t="-110909" b="-17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F155D1BC-4E2E-E24E-AC30-EF81F57DF36D}"/>
              </a:ext>
            </a:extLst>
          </p:cNvPr>
          <p:cNvSpPr txBox="1"/>
          <p:nvPr/>
        </p:nvSpPr>
        <p:spPr>
          <a:xfrm>
            <a:off x="1243801" y="4065396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  <a:r>
              <a:rPr lang="en-US" sz="3200" dirty="0">
                <a:sym typeface="Wingdings" pitchFamily="2" charset="2"/>
              </a:rPr>
              <a:t>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83320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50C6-83D4-A54B-B583-5CAEF9F1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0763"/>
          </a:xfrm>
        </p:spPr>
        <p:txBody>
          <a:bodyPr>
            <a:normAutofit fontScale="90000"/>
          </a:bodyPr>
          <a:lstStyle/>
          <a:p>
            <a:r>
              <a:rPr lang="en-US" dirty="0"/>
              <a:t>Probability vs. Probability Density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283B8E-608C-FA4F-A8CB-01CB4367C0BB}"/>
              </a:ext>
            </a:extLst>
          </p:cNvPr>
          <p:cNvSpPr txBox="1"/>
          <p:nvPr/>
        </p:nvSpPr>
        <p:spPr>
          <a:xfrm rot="16200000">
            <a:off x="732776" y="2666823"/>
            <a:ext cx="1532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C8E18-EED9-894C-B900-0693862BED29}"/>
              </a:ext>
            </a:extLst>
          </p:cNvPr>
          <p:cNvGrpSpPr/>
          <p:nvPr/>
        </p:nvGrpSpPr>
        <p:grpSpPr>
          <a:xfrm>
            <a:off x="1858586" y="1706304"/>
            <a:ext cx="3380674" cy="2294065"/>
            <a:chOff x="2599996" y="1297463"/>
            <a:chExt cx="7101052" cy="2294065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317C440-BCF3-6946-8840-B68FBA9DC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9703" y="1297463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33C5996-BEE4-7346-A718-86BC3E461200}"/>
                </a:ext>
              </a:extLst>
            </p:cNvPr>
            <p:cNvSpPr/>
            <p:nvPr/>
          </p:nvSpPr>
          <p:spPr>
            <a:xfrm>
              <a:off x="3342999" y="2780278"/>
              <a:ext cx="861849" cy="806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13B88FD-F6B7-0F41-8F57-3C6ED0F070E4}"/>
                </a:ext>
              </a:extLst>
            </p:cNvPr>
            <p:cNvSpPr/>
            <p:nvPr/>
          </p:nvSpPr>
          <p:spPr>
            <a:xfrm>
              <a:off x="4870284" y="1421034"/>
              <a:ext cx="861849" cy="2170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84A9E7C-F7F0-924D-AAE8-5F7A8869DA6B}"/>
                </a:ext>
              </a:extLst>
            </p:cNvPr>
            <p:cNvSpPr/>
            <p:nvPr/>
          </p:nvSpPr>
          <p:spPr>
            <a:xfrm>
              <a:off x="6444261" y="3460492"/>
              <a:ext cx="861849" cy="126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5B0B6D-A2C7-0C40-913C-83CAA5627E7D}"/>
                </a:ext>
              </a:extLst>
            </p:cNvPr>
            <p:cNvSpPr/>
            <p:nvPr/>
          </p:nvSpPr>
          <p:spPr>
            <a:xfrm>
              <a:off x="7882310" y="2101056"/>
              <a:ext cx="861849" cy="14859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DB507A9-E5BD-754B-94E9-07E43EEA3892}"/>
                </a:ext>
              </a:extLst>
            </p:cNvPr>
            <p:cNvCxnSpPr>
              <a:cxnSpLocks/>
            </p:cNvCxnSpPr>
            <p:nvPr/>
          </p:nvCxnSpPr>
          <p:spPr>
            <a:xfrm>
              <a:off x="2599996" y="3587004"/>
              <a:ext cx="71010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06D699D-3C71-7D44-9F3F-96C06D1F0C6B}"/>
              </a:ext>
            </a:extLst>
          </p:cNvPr>
          <p:cNvSpPr txBox="1"/>
          <p:nvPr/>
        </p:nvSpPr>
        <p:spPr>
          <a:xfrm>
            <a:off x="2226767" y="4065397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F037E0-2F32-8C4D-ACB8-7B06735D27F1}"/>
              </a:ext>
            </a:extLst>
          </p:cNvPr>
          <p:cNvSpPr txBox="1"/>
          <p:nvPr/>
        </p:nvSpPr>
        <p:spPr>
          <a:xfrm>
            <a:off x="2945983" y="4065397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6C5D21-3805-6D42-9D59-37836893A983}"/>
              </a:ext>
            </a:extLst>
          </p:cNvPr>
          <p:cNvSpPr txBox="1"/>
          <p:nvPr/>
        </p:nvSpPr>
        <p:spPr>
          <a:xfrm>
            <a:off x="3701880" y="4065397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A13050-8D2F-4C4D-89DC-FCD9A600EC92}"/>
              </a:ext>
            </a:extLst>
          </p:cNvPr>
          <p:cNvSpPr txBox="1"/>
          <p:nvPr/>
        </p:nvSpPr>
        <p:spPr>
          <a:xfrm>
            <a:off x="4386508" y="4065397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8B057B-7BF4-6349-A6C8-0F9D1D23D9E7}"/>
              </a:ext>
            </a:extLst>
          </p:cNvPr>
          <p:cNvSpPr txBox="1"/>
          <p:nvPr/>
        </p:nvSpPr>
        <p:spPr>
          <a:xfrm>
            <a:off x="2565514" y="1058688"/>
            <a:ext cx="1568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Discrete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34CDC6-558E-3847-A158-F2A183976436}"/>
              </a:ext>
            </a:extLst>
          </p:cNvPr>
          <p:cNvSpPr txBox="1"/>
          <p:nvPr/>
        </p:nvSpPr>
        <p:spPr>
          <a:xfrm rot="16200000">
            <a:off x="5374967" y="2482157"/>
            <a:ext cx="2608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 Density </a:t>
            </a:r>
          </a:p>
          <a:p>
            <a:r>
              <a:rPr lang="en-US" sz="2400" dirty="0"/>
              <a:t>Function (</a:t>
            </a:r>
            <a:r>
              <a:rPr lang="en-US" sz="2400" b="1" dirty="0"/>
              <a:t>pdf</a:t>
            </a:r>
            <a:r>
              <a:rPr lang="en-US" sz="2400" dirty="0"/>
              <a:t>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70F09D-7FEA-4E43-BF64-410BC32DD0AD}"/>
              </a:ext>
            </a:extLst>
          </p:cNvPr>
          <p:cNvCxnSpPr>
            <a:cxnSpLocks/>
          </p:cNvCxnSpPr>
          <p:nvPr/>
        </p:nvCxnSpPr>
        <p:spPr>
          <a:xfrm flipV="1">
            <a:off x="7208605" y="1706304"/>
            <a:ext cx="0" cy="2289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A66BD59-19D8-234E-84FD-ADC258372165}"/>
              </a:ext>
            </a:extLst>
          </p:cNvPr>
          <p:cNvCxnSpPr>
            <a:cxnSpLocks/>
          </p:cNvCxnSpPr>
          <p:nvPr/>
        </p:nvCxnSpPr>
        <p:spPr>
          <a:xfrm>
            <a:off x="7199223" y="3995845"/>
            <a:ext cx="33806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644C65D-566B-834C-B86F-F476D33FB12B}"/>
              </a:ext>
            </a:extLst>
          </p:cNvPr>
          <p:cNvSpPr txBox="1"/>
          <p:nvPr/>
        </p:nvSpPr>
        <p:spPr>
          <a:xfrm>
            <a:off x="7696083" y="1058688"/>
            <a:ext cx="2126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Continuous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032AC0-F6B3-9045-8767-378775A7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486" y="1799466"/>
            <a:ext cx="3197970" cy="21616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B424B1-DFA3-9B4D-BF33-680836AE635B}"/>
                  </a:ext>
                </a:extLst>
              </p:cNvPr>
              <p:cNvSpPr txBox="1"/>
              <p:nvPr/>
            </p:nvSpPr>
            <p:spPr>
              <a:xfrm>
                <a:off x="2600577" y="5279889"/>
                <a:ext cx="17481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B424B1-DFA3-9B4D-BF33-680836AE6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577" y="5279889"/>
                <a:ext cx="174817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E76352-35DC-414F-9BE3-79FB630E3E8A}"/>
                  </a:ext>
                </a:extLst>
              </p:cNvPr>
              <p:cNvSpPr txBox="1"/>
              <p:nvPr/>
            </p:nvSpPr>
            <p:spPr>
              <a:xfrm>
                <a:off x="6519071" y="4824128"/>
                <a:ext cx="4740978" cy="13994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𝑝𝑑𝑓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E76352-35DC-414F-9BE3-79FB630E3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071" y="4824128"/>
                <a:ext cx="4740978" cy="1399422"/>
              </a:xfrm>
              <a:prstGeom prst="rect">
                <a:avLst/>
              </a:prstGeom>
              <a:blipFill>
                <a:blip r:embed="rId4"/>
                <a:stretch>
                  <a:fillRect l="-24533" t="-109009" b="-169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F155D1BC-4E2E-E24E-AC30-EF81F57DF36D}"/>
              </a:ext>
            </a:extLst>
          </p:cNvPr>
          <p:cNvSpPr txBox="1"/>
          <p:nvPr/>
        </p:nvSpPr>
        <p:spPr>
          <a:xfrm>
            <a:off x="1243801" y="4065396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  <a:r>
              <a:rPr lang="en-US" sz="3200" dirty="0">
                <a:sym typeface="Wingdings" pitchFamily="2" charset="2"/>
              </a:rPr>
              <a:t></a:t>
            </a:r>
            <a:endParaRPr lang="en-US" sz="32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8427327-5A7F-1C45-BE65-35DBEE88C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645" y="1786302"/>
            <a:ext cx="3193811" cy="219347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9E2274B-549E-0845-87EB-DC5B58825CF3}"/>
              </a:ext>
            </a:extLst>
          </p:cNvPr>
          <p:cNvSpPr txBox="1"/>
          <p:nvPr/>
        </p:nvSpPr>
        <p:spPr>
          <a:xfrm>
            <a:off x="8059432" y="3954617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X=a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F7C9DE-339B-9D41-A9AA-859FD9C28CC9}"/>
              </a:ext>
            </a:extLst>
          </p:cNvPr>
          <p:cNvSpPr txBox="1"/>
          <p:nvPr/>
        </p:nvSpPr>
        <p:spPr>
          <a:xfrm>
            <a:off x="9207905" y="3952473"/>
            <a:ext cx="819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X=b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55B493E-1818-0D48-82C1-C4A98740E6C5}"/>
              </a:ext>
            </a:extLst>
          </p:cNvPr>
          <p:cNvCxnSpPr>
            <a:cxnSpLocks/>
            <a:endCxn id="24" idx="0"/>
          </p:cNvCxnSpPr>
          <p:nvPr/>
        </p:nvCxnSpPr>
        <p:spPr>
          <a:xfrm flipH="1" flipV="1">
            <a:off x="3144581" y="1829875"/>
            <a:ext cx="512412" cy="345001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E9076CD-411E-D74E-A859-813D7DCBCB7B}"/>
              </a:ext>
            </a:extLst>
          </p:cNvPr>
          <p:cNvCxnSpPr>
            <a:cxnSpLocks/>
          </p:cNvCxnSpPr>
          <p:nvPr/>
        </p:nvCxnSpPr>
        <p:spPr>
          <a:xfrm flipH="1" flipV="1">
            <a:off x="8964269" y="3189119"/>
            <a:ext cx="136608" cy="175423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11CA3B-ED13-4442-8B34-E2ECF17F4521}"/>
              </a:ext>
            </a:extLst>
          </p:cNvPr>
          <p:cNvCxnSpPr/>
          <p:nvPr/>
        </p:nvCxnSpPr>
        <p:spPr>
          <a:xfrm>
            <a:off x="1867968" y="1829875"/>
            <a:ext cx="3136518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38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50C6-83D4-A54B-B583-5CAEF9F1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0763"/>
          </a:xfrm>
        </p:spPr>
        <p:txBody>
          <a:bodyPr>
            <a:normAutofit fontScale="90000"/>
          </a:bodyPr>
          <a:lstStyle/>
          <a:p>
            <a:r>
              <a:rPr lang="en-US" dirty="0"/>
              <a:t>Probability vs. Probability Density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283B8E-608C-FA4F-A8CB-01CB4367C0BB}"/>
              </a:ext>
            </a:extLst>
          </p:cNvPr>
          <p:cNvSpPr txBox="1"/>
          <p:nvPr/>
        </p:nvSpPr>
        <p:spPr>
          <a:xfrm rot="16200000">
            <a:off x="732776" y="2666823"/>
            <a:ext cx="1532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C8E18-EED9-894C-B900-0693862BED29}"/>
              </a:ext>
            </a:extLst>
          </p:cNvPr>
          <p:cNvGrpSpPr/>
          <p:nvPr/>
        </p:nvGrpSpPr>
        <p:grpSpPr>
          <a:xfrm>
            <a:off x="1858586" y="1706304"/>
            <a:ext cx="3380674" cy="2294065"/>
            <a:chOff x="2599996" y="1297463"/>
            <a:chExt cx="7101052" cy="2294065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317C440-BCF3-6946-8840-B68FBA9DC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9703" y="1297463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33C5996-BEE4-7346-A718-86BC3E461200}"/>
                </a:ext>
              </a:extLst>
            </p:cNvPr>
            <p:cNvSpPr/>
            <p:nvPr/>
          </p:nvSpPr>
          <p:spPr>
            <a:xfrm>
              <a:off x="3342999" y="2780278"/>
              <a:ext cx="861849" cy="806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13B88FD-F6B7-0F41-8F57-3C6ED0F070E4}"/>
                </a:ext>
              </a:extLst>
            </p:cNvPr>
            <p:cNvSpPr/>
            <p:nvPr/>
          </p:nvSpPr>
          <p:spPr>
            <a:xfrm>
              <a:off x="4870284" y="1421034"/>
              <a:ext cx="861849" cy="2170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84A9E7C-F7F0-924D-AAE8-5F7A8869DA6B}"/>
                </a:ext>
              </a:extLst>
            </p:cNvPr>
            <p:cNvSpPr/>
            <p:nvPr/>
          </p:nvSpPr>
          <p:spPr>
            <a:xfrm>
              <a:off x="6444261" y="3460492"/>
              <a:ext cx="861849" cy="126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5B0B6D-A2C7-0C40-913C-83CAA5627E7D}"/>
                </a:ext>
              </a:extLst>
            </p:cNvPr>
            <p:cNvSpPr/>
            <p:nvPr/>
          </p:nvSpPr>
          <p:spPr>
            <a:xfrm>
              <a:off x="7882310" y="2101056"/>
              <a:ext cx="861849" cy="14859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DB507A9-E5BD-754B-94E9-07E43EEA3892}"/>
                </a:ext>
              </a:extLst>
            </p:cNvPr>
            <p:cNvCxnSpPr>
              <a:cxnSpLocks/>
            </p:cNvCxnSpPr>
            <p:nvPr/>
          </p:nvCxnSpPr>
          <p:spPr>
            <a:xfrm>
              <a:off x="2599996" y="3587004"/>
              <a:ext cx="71010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06D699D-3C71-7D44-9F3F-96C06D1F0C6B}"/>
              </a:ext>
            </a:extLst>
          </p:cNvPr>
          <p:cNvSpPr txBox="1"/>
          <p:nvPr/>
        </p:nvSpPr>
        <p:spPr>
          <a:xfrm>
            <a:off x="2226767" y="4065397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F037E0-2F32-8C4D-ACB8-7B06735D27F1}"/>
              </a:ext>
            </a:extLst>
          </p:cNvPr>
          <p:cNvSpPr txBox="1"/>
          <p:nvPr/>
        </p:nvSpPr>
        <p:spPr>
          <a:xfrm>
            <a:off x="2945983" y="4065397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6C5D21-3805-6D42-9D59-37836893A983}"/>
              </a:ext>
            </a:extLst>
          </p:cNvPr>
          <p:cNvSpPr txBox="1"/>
          <p:nvPr/>
        </p:nvSpPr>
        <p:spPr>
          <a:xfrm>
            <a:off x="3701880" y="4065397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A13050-8D2F-4C4D-89DC-FCD9A600EC92}"/>
              </a:ext>
            </a:extLst>
          </p:cNvPr>
          <p:cNvSpPr txBox="1"/>
          <p:nvPr/>
        </p:nvSpPr>
        <p:spPr>
          <a:xfrm>
            <a:off x="4386508" y="4065397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8B057B-7BF4-6349-A6C8-0F9D1D23D9E7}"/>
              </a:ext>
            </a:extLst>
          </p:cNvPr>
          <p:cNvSpPr txBox="1"/>
          <p:nvPr/>
        </p:nvSpPr>
        <p:spPr>
          <a:xfrm>
            <a:off x="2565514" y="1058688"/>
            <a:ext cx="1568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Discrete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34CDC6-558E-3847-A158-F2A183976436}"/>
              </a:ext>
            </a:extLst>
          </p:cNvPr>
          <p:cNvSpPr txBox="1"/>
          <p:nvPr/>
        </p:nvSpPr>
        <p:spPr>
          <a:xfrm rot="16200000">
            <a:off x="5374967" y="2482157"/>
            <a:ext cx="2608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 Density </a:t>
            </a:r>
          </a:p>
          <a:p>
            <a:r>
              <a:rPr lang="en-US" sz="2400" dirty="0"/>
              <a:t>Function (</a:t>
            </a:r>
            <a:r>
              <a:rPr lang="en-US" sz="2400" b="1" dirty="0"/>
              <a:t>pdf</a:t>
            </a:r>
            <a:r>
              <a:rPr lang="en-US" sz="2400" dirty="0"/>
              <a:t>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70F09D-7FEA-4E43-BF64-410BC32DD0AD}"/>
              </a:ext>
            </a:extLst>
          </p:cNvPr>
          <p:cNvCxnSpPr>
            <a:cxnSpLocks/>
          </p:cNvCxnSpPr>
          <p:nvPr/>
        </p:nvCxnSpPr>
        <p:spPr>
          <a:xfrm flipV="1">
            <a:off x="7208605" y="1706304"/>
            <a:ext cx="0" cy="2289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A66BD59-19D8-234E-84FD-ADC258372165}"/>
              </a:ext>
            </a:extLst>
          </p:cNvPr>
          <p:cNvCxnSpPr>
            <a:cxnSpLocks/>
          </p:cNvCxnSpPr>
          <p:nvPr/>
        </p:nvCxnSpPr>
        <p:spPr>
          <a:xfrm>
            <a:off x="7199223" y="3995845"/>
            <a:ext cx="33806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644C65D-566B-834C-B86F-F476D33FB12B}"/>
              </a:ext>
            </a:extLst>
          </p:cNvPr>
          <p:cNvSpPr txBox="1"/>
          <p:nvPr/>
        </p:nvSpPr>
        <p:spPr>
          <a:xfrm>
            <a:off x="7696083" y="1058688"/>
            <a:ext cx="2126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Continuous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032AC0-F6B3-9045-8767-378775A7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486" y="1799466"/>
            <a:ext cx="3197970" cy="21616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B424B1-DFA3-9B4D-BF33-680836AE635B}"/>
                  </a:ext>
                </a:extLst>
              </p:cNvPr>
              <p:cNvSpPr txBox="1"/>
              <p:nvPr/>
            </p:nvSpPr>
            <p:spPr>
              <a:xfrm>
                <a:off x="2600577" y="5279889"/>
                <a:ext cx="17481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B424B1-DFA3-9B4D-BF33-680836AE6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577" y="5279889"/>
                <a:ext cx="174817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E76352-35DC-414F-9BE3-79FB630E3E8A}"/>
                  </a:ext>
                </a:extLst>
              </p:cNvPr>
              <p:cNvSpPr txBox="1"/>
              <p:nvPr/>
            </p:nvSpPr>
            <p:spPr>
              <a:xfrm>
                <a:off x="7591183" y="5151696"/>
                <a:ext cx="22318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E76352-35DC-414F-9BE3-79FB630E3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183" y="5151696"/>
                <a:ext cx="223182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F155D1BC-4E2E-E24E-AC30-EF81F57DF36D}"/>
              </a:ext>
            </a:extLst>
          </p:cNvPr>
          <p:cNvSpPr txBox="1"/>
          <p:nvPr/>
        </p:nvSpPr>
        <p:spPr>
          <a:xfrm>
            <a:off x="1243801" y="4065396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  <a:r>
              <a:rPr lang="en-US" sz="3200" dirty="0">
                <a:sym typeface="Wingdings" pitchFamily="2" charset="2"/>
              </a:rPr>
              <a:t></a:t>
            </a:r>
            <a:endParaRPr lang="en-US" sz="3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2274B-549E-0845-87EB-DC5B58825CF3}"/>
              </a:ext>
            </a:extLst>
          </p:cNvPr>
          <p:cNvSpPr txBox="1"/>
          <p:nvPr/>
        </p:nvSpPr>
        <p:spPr>
          <a:xfrm>
            <a:off x="8059432" y="3954617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X=a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55B493E-1818-0D48-82C1-C4A98740E6C5}"/>
              </a:ext>
            </a:extLst>
          </p:cNvPr>
          <p:cNvCxnSpPr>
            <a:cxnSpLocks/>
            <a:endCxn id="24" idx="0"/>
          </p:cNvCxnSpPr>
          <p:nvPr/>
        </p:nvCxnSpPr>
        <p:spPr>
          <a:xfrm flipH="1" flipV="1">
            <a:off x="3144581" y="1829875"/>
            <a:ext cx="512412" cy="345001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11CA3B-ED13-4442-8B34-E2ECF17F4521}"/>
              </a:ext>
            </a:extLst>
          </p:cNvPr>
          <p:cNvCxnSpPr/>
          <p:nvPr/>
        </p:nvCxnSpPr>
        <p:spPr>
          <a:xfrm>
            <a:off x="1867968" y="1829875"/>
            <a:ext cx="3136518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D70E4C4-E604-AF4A-86EF-4D8E6880CD04}"/>
              </a:ext>
            </a:extLst>
          </p:cNvPr>
          <p:cNvCxnSpPr>
            <a:cxnSpLocks/>
          </p:cNvCxnSpPr>
          <p:nvPr/>
        </p:nvCxnSpPr>
        <p:spPr>
          <a:xfrm>
            <a:off x="8445330" y="1706304"/>
            <a:ext cx="0" cy="2246169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CC63B23-C620-124C-909C-7990F0EC08C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8459542" y="4448590"/>
            <a:ext cx="247556" cy="7031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01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50C6-83D4-A54B-B583-5CAEF9F1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0763"/>
          </a:xfrm>
        </p:spPr>
        <p:txBody>
          <a:bodyPr>
            <a:normAutofit fontScale="90000"/>
          </a:bodyPr>
          <a:lstStyle/>
          <a:p>
            <a:r>
              <a:rPr lang="en-US" dirty="0"/>
              <a:t>Probability vs. Probability Density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283B8E-608C-FA4F-A8CB-01CB4367C0BB}"/>
              </a:ext>
            </a:extLst>
          </p:cNvPr>
          <p:cNvSpPr txBox="1"/>
          <p:nvPr/>
        </p:nvSpPr>
        <p:spPr>
          <a:xfrm rot="16200000">
            <a:off x="732776" y="2666823"/>
            <a:ext cx="1532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C8E18-EED9-894C-B900-0693862BED29}"/>
              </a:ext>
            </a:extLst>
          </p:cNvPr>
          <p:cNvGrpSpPr/>
          <p:nvPr/>
        </p:nvGrpSpPr>
        <p:grpSpPr>
          <a:xfrm>
            <a:off x="1858586" y="1706304"/>
            <a:ext cx="3380674" cy="2294065"/>
            <a:chOff x="2599996" y="1297463"/>
            <a:chExt cx="7101052" cy="2294065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317C440-BCF3-6946-8840-B68FBA9DC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9703" y="1297463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33C5996-BEE4-7346-A718-86BC3E461200}"/>
                </a:ext>
              </a:extLst>
            </p:cNvPr>
            <p:cNvSpPr/>
            <p:nvPr/>
          </p:nvSpPr>
          <p:spPr>
            <a:xfrm>
              <a:off x="3342999" y="2780278"/>
              <a:ext cx="861849" cy="806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13B88FD-F6B7-0F41-8F57-3C6ED0F070E4}"/>
                </a:ext>
              </a:extLst>
            </p:cNvPr>
            <p:cNvSpPr/>
            <p:nvPr/>
          </p:nvSpPr>
          <p:spPr>
            <a:xfrm>
              <a:off x="4870284" y="1421034"/>
              <a:ext cx="861849" cy="2170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84A9E7C-F7F0-924D-AAE8-5F7A8869DA6B}"/>
                </a:ext>
              </a:extLst>
            </p:cNvPr>
            <p:cNvSpPr/>
            <p:nvPr/>
          </p:nvSpPr>
          <p:spPr>
            <a:xfrm>
              <a:off x="6444261" y="3460492"/>
              <a:ext cx="861849" cy="126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5B0B6D-A2C7-0C40-913C-83CAA5627E7D}"/>
                </a:ext>
              </a:extLst>
            </p:cNvPr>
            <p:cNvSpPr/>
            <p:nvPr/>
          </p:nvSpPr>
          <p:spPr>
            <a:xfrm>
              <a:off x="7882310" y="2101056"/>
              <a:ext cx="861849" cy="14859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DB507A9-E5BD-754B-94E9-07E43EEA3892}"/>
                </a:ext>
              </a:extLst>
            </p:cNvPr>
            <p:cNvCxnSpPr>
              <a:cxnSpLocks/>
            </p:cNvCxnSpPr>
            <p:nvPr/>
          </p:nvCxnSpPr>
          <p:spPr>
            <a:xfrm>
              <a:off x="2599996" y="3587004"/>
              <a:ext cx="71010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06D699D-3C71-7D44-9F3F-96C06D1F0C6B}"/>
              </a:ext>
            </a:extLst>
          </p:cNvPr>
          <p:cNvSpPr txBox="1"/>
          <p:nvPr/>
        </p:nvSpPr>
        <p:spPr>
          <a:xfrm>
            <a:off x="2226767" y="4065397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F037E0-2F32-8C4D-ACB8-7B06735D27F1}"/>
              </a:ext>
            </a:extLst>
          </p:cNvPr>
          <p:cNvSpPr txBox="1"/>
          <p:nvPr/>
        </p:nvSpPr>
        <p:spPr>
          <a:xfrm>
            <a:off x="2945983" y="4065397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6C5D21-3805-6D42-9D59-37836893A983}"/>
              </a:ext>
            </a:extLst>
          </p:cNvPr>
          <p:cNvSpPr txBox="1"/>
          <p:nvPr/>
        </p:nvSpPr>
        <p:spPr>
          <a:xfrm>
            <a:off x="3701880" y="4065397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A13050-8D2F-4C4D-89DC-FCD9A600EC92}"/>
              </a:ext>
            </a:extLst>
          </p:cNvPr>
          <p:cNvSpPr txBox="1"/>
          <p:nvPr/>
        </p:nvSpPr>
        <p:spPr>
          <a:xfrm>
            <a:off x="4386508" y="4065397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8B057B-7BF4-6349-A6C8-0F9D1D23D9E7}"/>
              </a:ext>
            </a:extLst>
          </p:cNvPr>
          <p:cNvSpPr txBox="1"/>
          <p:nvPr/>
        </p:nvSpPr>
        <p:spPr>
          <a:xfrm>
            <a:off x="2565514" y="1058688"/>
            <a:ext cx="1568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Discrete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34CDC6-558E-3847-A158-F2A183976436}"/>
              </a:ext>
            </a:extLst>
          </p:cNvPr>
          <p:cNvSpPr txBox="1"/>
          <p:nvPr/>
        </p:nvSpPr>
        <p:spPr>
          <a:xfrm rot="16200000">
            <a:off x="5374967" y="2482157"/>
            <a:ext cx="2608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 Density </a:t>
            </a:r>
          </a:p>
          <a:p>
            <a:r>
              <a:rPr lang="en-US" sz="2400" dirty="0"/>
              <a:t>Function (</a:t>
            </a:r>
            <a:r>
              <a:rPr lang="en-US" sz="2400" b="1" dirty="0"/>
              <a:t>pdf</a:t>
            </a:r>
            <a:r>
              <a:rPr lang="en-US" sz="2400" dirty="0"/>
              <a:t>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70F09D-7FEA-4E43-BF64-410BC32DD0AD}"/>
              </a:ext>
            </a:extLst>
          </p:cNvPr>
          <p:cNvCxnSpPr>
            <a:cxnSpLocks/>
          </p:cNvCxnSpPr>
          <p:nvPr/>
        </p:nvCxnSpPr>
        <p:spPr>
          <a:xfrm flipV="1">
            <a:off x="7208605" y="1706304"/>
            <a:ext cx="0" cy="2289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A66BD59-19D8-234E-84FD-ADC258372165}"/>
              </a:ext>
            </a:extLst>
          </p:cNvPr>
          <p:cNvCxnSpPr>
            <a:cxnSpLocks/>
          </p:cNvCxnSpPr>
          <p:nvPr/>
        </p:nvCxnSpPr>
        <p:spPr>
          <a:xfrm>
            <a:off x="7199223" y="3995845"/>
            <a:ext cx="33806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644C65D-566B-834C-B86F-F476D33FB12B}"/>
              </a:ext>
            </a:extLst>
          </p:cNvPr>
          <p:cNvSpPr txBox="1"/>
          <p:nvPr/>
        </p:nvSpPr>
        <p:spPr>
          <a:xfrm>
            <a:off x="7696083" y="1058688"/>
            <a:ext cx="2126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Continuous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032AC0-F6B3-9045-8767-378775A7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486" y="1799466"/>
            <a:ext cx="3197970" cy="21616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B424B1-DFA3-9B4D-BF33-680836AE635B}"/>
                  </a:ext>
                </a:extLst>
              </p:cNvPr>
              <p:cNvSpPr txBox="1"/>
              <p:nvPr/>
            </p:nvSpPr>
            <p:spPr>
              <a:xfrm>
                <a:off x="2600577" y="5279889"/>
                <a:ext cx="17481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B424B1-DFA3-9B4D-BF33-680836AE6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577" y="5279889"/>
                <a:ext cx="174817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E76352-35DC-414F-9BE3-79FB630E3E8A}"/>
                  </a:ext>
                </a:extLst>
              </p:cNvPr>
              <p:cNvSpPr txBox="1"/>
              <p:nvPr/>
            </p:nvSpPr>
            <p:spPr>
              <a:xfrm>
                <a:off x="7591183" y="5151696"/>
                <a:ext cx="22318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E76352-35DC-414F-9BE3-79FB630E3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183" y="5151696"/>
                <a:ext cx="223182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F155D1BC-4E2E-E24E-AC30-EF81F57DF36D}"/>
              </a:ext>
            </a:extLst>
          </p:cNvPr>
          <p:cNvSpPr txBox="1"/>
          <p:nvPr/>
        </p:nvSpPr>
        <p:spPr>
          <a:xfrm>
            <a:off x="1243801" y="4065396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  <a:r>
              <a:rPr lang="en-US" sz="3200" dirty="0">
                <a:sym typeface="Wingdings" pitchFamily="2" charset="2"/>
              </a:rPr>
              <a:t></a:t>
            </a:r>
            <a:endParaRPr lang="en-US" sz="3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E2274B-549E-0845-87EB-DC5B58825CF3}"/>
              </a:ext>
            </a:extLst>
          </p:cNvPr>
          <p:cNvSpPr txBox="1"/>
          <p:nvPr/>
        </p:nvSpPr>
        <p:spPr>
          <a:xfrm>
            <a:off x="8059432" y="3954617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X=a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55B493E-1818-0D48-82C1-C4A98740E6C5}"/>
              </a:ext>
            </a:extLst>
          </p:cNvPr>
          <p:cNvCxnSpPr>
            <a:cxnSpLocks/>
            <a:endCxn id="24" idx="0"/>
          </p:cNvCxnSpPr>
          <p:nvPr/>
        </p:nvCxnSpPr>
        <p:spPr>
          <a:xfrm flipH="1" flipV="1">
            <a:off x="3144581" y="1829875"/>
            <a:ext cx="512412" cy="345001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11CA3B-ED13-4442-8B34-E2ECF17F4521}"/>
              </a:ext>
            </a:extLst>
          </p:cNvPr>
          <p:cNvCxnSpPr/>
          <p:nvPr/>
        </p:nvCxnSpPr>
        <p:spPr>
          <a:xfrm>
            <a:off x="1867968" y="1829875"/>
            <a:ext cx="3136518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D70E4C4-E604-AF4A-86EF-4D8E6880CD04}"/>
              </a:ext>
            </a:extLst>
          </p:cNvPr>
          <p:cNvCxnSpPr>
            <a:cxnSpLocks/>
          </p:cNvCxnSpPr>
          <p:nvPr/>
        </p:nvCxnSpPr>
        <p:spPr>
          <a:xfrm>
            <a:off x="8445330" y="1706304"/>
            <a:ext cx="0" cy="2246169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CC63B23-C620-124C-909C-7990F0EC08C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8459542" y="4448590"/>
            <a:ext cx="247556" cy="7031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ultiply 2">
            <a:extLst>
              <a:ext uri="{FF2B5EF4-FFF2-40B4-BE49-F238E27FC236}">
                <a16:creationId xmlns:a16="http://schemas.microsoft.com/office/drawing/2014/main" id="{173E3C97-0D3F-CD4C-93B4-F7EEFFE74232}"/>
              </a:ext>
            </a:extLst>
          </p:cNvPr>
          <p:cNvSpPr/>
          <p:nvPr/>
        </p:nvSpPr>
        <p:spPr>
          <a:xfrm>
            <a:off x="7743737" y="4357783"/>
            <a:ext cx="2231828" cy="2231828"/>
          </a:xfrm>
          <a:prstGeom prst="mathMultiply">
            <a:avLst/>
          </a:prstGeom>
          <a:solidFill>
            <a:srgbClr val="FF0000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27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4388</TotalTime>
  <Words>2291</Words>
  <Application>Microsoft Macintosh PowerPoint</Application>
  <PresentationFormat>Widescreen</PresentationFormat>
  <Paragraphs>571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 Theme</vt:lpstr>
      <vt:lpstr>Random Variables and their Probability Distributions</vt:lpstr>
      <vt:lpstr>Random Variables</vt:lpstr>
      <vt:lpstr>Probability Distributions</vt:lpstr>
      <vt:lpstr>A Random Variable X Can Be of Two Types:</vt:lpstr>
      <vt:lpstr>A Random Variable X Can Be of Two Types:</vt:lpstr>
      <vt:lpstr>Sum of the Probability of All Possibilities = 1</vt:lpstr>
      <vt:lpstr>Probability vs. Probability Density</vt:lpstr>
      <vt:lpstr>Probability vs. Probability Density</vt:lpstr>
      <vt:lpstr>Probability vs. Probability Density</vt:lpstr>
      <vt:lpstr>Probability vs. Probability Density</vt:lpstr>
      <vt:lpstr>Probability Mass Function (pmf)</vt:lpstr>
      <vt:lpstr>Cumulative Density Function (cdf)</vt:lpstr>
      <vt:lpstr>Survival Function = 1 - cdf</vt:lpstr>
      <vt:lpstr>Mean or Expected Value (μ) of a Random Variable</vt:lpstr>
      <vt:lpstr>Variance (σ^2) of a Random Variable about its mean</vt:lpstr>
      <vt:lpstr>A Few Common Distributions Worth Knowing</vt:lpstr>
      <vt:lpstr>Binomial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Poisson Distribution</vt:lpstr>
      <vt:lpstr>PowerPoint Presentation</vt:lpstr>
      <vt:lpstr>PowerPoint Presentation</vt:lpstr>
      <vt:lpstr>Exponential Distribution</vt:lpstr>
      <vt:lpstr>PowerPoint Presentation</vt:lpstr>
      <vt:lpstr>PowerPoint Presentation</vt:lpstr>
      <vt:lpstr>Normal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Distributions</dc:title>
  <dc:creator>Goldschen, Marcel</dc:creator>
  <cp:lastModifiedBy>Goldschen, Marcel</cp:lastModifiedBy>
  <cp:revision>83</cp:revision>
  <dcterms:created xsi:type="dcterms:W3CDTF">2020-02-08T17:28:32Z</dcterms:created>
  <dcterms:modified xsi:type="dcterms:W3CDTF">2020-02-11T18:39:05Z</dcterms:modified>
</cp:coreProperties>
</file>